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9" r:id="rId6"/>
  </p:sldMasterIdLst>
  <p:notesMasterIdLst>
    <p:notesMasterId r:id="rId44"/>
  </p:notesMasterIdLst>
  <p:sldIdLst>
    <p:sldId id="417" r:id="rId7"/>
    <p:sldId id="442" r:id="rId8"/>
    <p:sldId id="441" r:id="rId9"/>
    <p:sldId id="450" r:id="rId10"/>
    <p:sldId id="449" r:id="rId11"/>
    <p:sldId id="451" r:id="rId12"/>
    <p:sldId id="456" r:id="rId13"/>
    <p:sldId id="457" r:id="rId14"/>
    <p:sldId id="458" r:id="rId15"/>
    <p:sldId id="463" r:id="rId16"/>
    <p:sldId id="459" r:id="rId17"/>
    <p:sldId id="464" r:id="rId18"/>
    <p:sldId id="465" r:id="rId19"/>
    <p:sldId id="466" r:id="rId20"/>
    <p:sldId id="467" r:id="rId21"/>
    <p:sldId id="468" r:id="rId22"/>
    <p:sldId id="461" r:id="rId23"/>
    <p:sldId id="470" r:id="rId24"/>
    <p:sldId id="462" r:id="rId25"/>
    <p:sldId id="469" r:id="rId26"/>
    <p:sldId id="455" r:id="rId27"/>
    <p:sldId id="471" r:id="rId28"/>
    <p:sldId id="472" r:id="rId29"/>
    <p:sldId id="473" r:id="rId30"/>
    <p:sldId id="475" r:id="rId31"/>
    <p:sldId id="477" r:id="rId32"/>
    <p:sldId id="476" r:id="rId33"/>
    <p:sldId id="452" r:id="rId34"/>
    <p:sldId id="478" r:id="rId35"/>
    <p:sldId id="453" r:id="rId36"/>
    <p:sldId id="480" r:id="rId37"/>
    <p:sldId id="479" r:id="rId38"/>
    <p:sldId id="482" r:id="rId39"/>
    <p:sldId id="483" r:id="rId40"/>
    <p:sldId id="481" r:id="rId41"/>
    <p:sldId id="485" r:id="rId42"/>
    <p:sldId id="431" r:id="rId43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  <a:srgbClr val="000000"/>
    <a:srgbClr val="434E54"/>
    <a:srgbClr val="111719"/>
    <a:srgbClr val="2D3438"/>
    <a:srgbClr val="279DD9"/>
    <a:srgbClr val="D9D9D9"/>
    <a:srgbClr val="037E8C"/>
    <a:srgbClr val="5A6870"/>
    <a:srgbClr val="8C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 autoAdjust="0"/>
    <p:restoredTop sz="94647" autoAdjust="0"/>
  </p:normalViewPr>
  <p:slideViewPr>
    <p:cSldViewPr>
      <p:cViewPr>
        <p:scale>
          <a:sx n="66" d="100"/>
          <a:sy n="66" d="100"/>
        </p:scale>
        <p:origin x="-1980" y="-1326"/>
      </p:cViewPr>
      <p:guideLst>
        <p:guide orient="horz" pos="2160"/>
        <p:guide orient="horz" pos="4110"/>
        <p:guide orient="horz" pos="3521"/>
        <p:guide orient="horz" pos="3974"/>
        <p:guide orient="horz" pos="1253"/>
        <p:guide orient="horz" pos="1706"/>
        <p:guide orient="horz" pos="3294"/>
        <p:guide pos="3840"/>
        <p:guide pos="211"/>
        <p:guide pos="7469"/>
        <p:guide pos="2026"/>
        <p:guide pos="5654"/>
        <p:guide pos="4747"/>
        <p:guide pos="2479"/>
        <p:guide pos="4974"/>
        <p:guide pos="3160"/>
        <p:guide pos="5881"/>
        <p:guide pos="4067"/>
        <p:guide pos="6788"/>
        <p:guide pos="2933"/>
        <p:guide pos="3386"/>
        <p:guide pos="7015"/>
        <p:guide pos="1345"/>
        <p:guide pos="6335"/>
        <p:guide pos="846"/>
        <p:guide pos="438"/>
        <p:guide pos="665"/>
        <p:guide pos="4520"/>
        <p:guide pos="4294"/>
        <p:guide pos="1572"/>
        <p:guide pos="5201"/>
        <p:guide pos="7242"/>
        <p:guide pos="1118"/>
        <p:guide pos="2706"/>
        <p:guide pos="3613"/>
      </p:guideLst>
    </p:cSldViewPr>
  </p:slideViewPr>
  <p:outlineViewPr>
    <p:cViewPr>
      <p:scale>
        <a:sx n="33" d="100"/>
        <a:sy n="33" d="100"/>
      </p:scale>
      <p:origin x="0" y="84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715264"/>
        <c:axId val="113890048"/>
      </c:scatterChart>
      <c:valAx>
        <c:axId val="114715264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13890048"/>
        <c:crosses val="autoZero"/>
        <c:crossBetween val="midCat"/>
        <c:majorUnit val="20"/>
      </c:valAx>
      <c:valAx>
        <c:axId val="11389004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14715264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714752"/>
        <c:axId val="101119872"/>
      </c:scatterChart>
      <c:valAx>
        <c:axId val="100714752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01119872"/>
        <c:crosses val="autoZero"/>
        <c:crossBetween val="midCat"/>
        <c:majorUnit val="20"/>
      </c:valAx>
      <c:valAx>
        <c:axId val="101119872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00714752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021888"/>
        <c:axId val="114023808"/>
      </c:scatterChart>
      <c:valAx>
        <c:axId val="114021888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14023808"/>
        <c:crosses val="autoZero"/>
        <c:crossBetween val="midCat"/>
        <c:majorUnit val="20"/>
      </c:valAx>
      <c:valAx>
        <c:axId val="11402380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14021888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121792"/>
        <c:axId val="119123968"/>
      </c:scatterChart>
      <c:valAx>
        <c:axId val="119121792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19123968"/>
        <c:crosses val="autoZero"/>
        <c:crossBetween val="midCat"/>
        <c:majorUnit val="20"/>
      </c:valAx>
      <c:valAx>
        <c:axId val="11912396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19121792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899136"/>
        <c:axId val="127901056"/>
      </c:scatterChart>
      <c:valAx>
        <c:axId val="127899136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27901056"/>
        <c:crosses val="autoZero"/>
        <c:crossBetween val="midCat"/>
        <c:majorUnit val="20"/>
      </c:valAx>
      <c:valAx>
        <c:axId val="127901056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27899136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smtClean="0"/>
                      <a:t>(40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25)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800" smtClean="0"/>
                      <a:t>(50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35)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Sheet1!$A$2:$A$4</c:f>
              <c:numCache>
                <c:formatCode>General</c:formatCode>
                <c:ptCount val="3"/>
                <c:pt idx="0">
                  <c:v>40</c:v>
                </c:pt>
                <c:pt idx="1">
                  <c:v>50</c:v>
                </c:pt>
                <c:pt idx="2">
                  <c:v>80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067456"/>
        <c:axId val="128073728"/>
      </c:scatterChart>
      <c:valAx>
        <c:axId val="128067456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28073728"/>
        <c:crosses val="autoZero"/>
        <c:crossBetween val="midCat"/>
        <c:majorUnit val="20"/>
      </c:valAx>
      <c:valAx>
        <c:axId val="12807372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28067456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00832528290876"/>
          <c:y val="0.11051353123345012"/>
          <c:w val="0.74204967601063976"/>
          <c:h val="0.6904437218548464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5"/>
            <c:spPr>
              <a:solidFill>
                <a:schemeClr val="accent1"/>
              </a:solidFill>
            </c:spPr>
          </c:marker>
          <c:dLbls>
            <c:dLbl>
              <c:idx val="2"/>
              <c:tx>
                <c:rich>
                  <a:bodyPr/>
                  <a:lstStyle/>
                  <a:p>
                    <a:r>
                      <a:rPr lang="en-US" sz="1800" smtClean="0"/>
                      <a:t>(80</a:t>
                    </a:r>
                    <a:r>
                      <a:rPr lang="en-US" sz="1800"/>
                      <a:t>, </a:t>
                    </a:r>
                    <a:r>
                      <a:rPr lang="en-US" sz="1800" smtClean="0"/>
                      <a:t>50)</a:t>
                    </a:r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solidFill>
                      <a:schemeClr val="accent6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</c:dLbls>
          <c:xVal>
            <c:numRef>
              <c:f>Sheet1!$A$2:$A$3</c:f>
              <c:numCache>
                <c:formatCode>General</c:formatCode>
                <c:ptCount val="2"/>
                <c:pt idx="0">
                  <c:v>40</c:v>
                </c:pt>
                <c:pt idx="1">
                  <c:v>50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30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648448"/>
        <c:axId val="146654720"/>
      </c:scatterChart>
      <c:valAx>
        <c:axId val="146648448"/>
        <c:scaling>
          <c:orientation val="minMax"/>
          <c:max val="60"/>
        </c:scaling>
        <c:delete val="0"/>
        <c:axPos val="b"/>
        <c:title>
          <c:tx>
            <c:rich>
              <a:bodyPr/>
              <a:lstStyle/>
              <a:p>
                <a:pPr>
                  <a:defRPr sz="2800"/>
                </a:pPr>
                <a:r>
                  <a:rPr lang="en-GB" sz="2800" dirty="0" smtClean="0">
                    <a:ln w="3175">
                      <a:solidFill>
                        <a:schemeClr val="tx1">
                          <a:alpha val="50000"/>
                        </a:schemeClr>
                      </a:solidFill>
                    </a:ln>
                    <a:solidFill>
                      <a:schemeClr val="tx1"/>
                    </a:solidFill>
                  </a:rPr>
                  <a:t>Canadian Dollar</a:t>
                </a:r>
                <a:endParaRPr lang="en-GB" sz="2800" dirty="0">
                  <a:ln w="3175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279DD9">
                      <a:alpha val="50000"/>
                    </a:srgbClr>
                  </a:solidFill>
                </a:ln>
                <a:solidFill>
                  <a:schemeClr val="tx1"/>
                </a:solidFill>
              </a:defRPr>
            </a:pPr>
            <a:endParaRPr lang="en-US"/>
          </a:p>
        </c:txPr>
        <c:crossAx val="146654720"/>
        <c:crosses val="autoZero"/>
        <c:crossBetween val="midCat"/>
        <c:majorUnit val="20"/>
      </c:valAx>
      <c:valAx>
        <c:axId val="146654720"/>
        <c:scaling>
          <c:orientation val="minMax"/>
          <c:max val="6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3200"/>
                </a:pPr>
                <a:r>
                  <a:rPr lang="en-GB" sz="3200" dirty="0" smtClean="0">
                    <a:ln w="3175"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</a:rPr>
                  <a:t>Euro</a:t>
                </a:r>
                <a:endParaRPr lang="en-GB" sz="3200" dirty="0">
                  <a:ln w="3175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n w="3175">
                  <a:solidFill>
                    <a:srgbClr val="0054A4">
                      <a:alpha val="50000"/>
                    </a:srgbClr>
                  </a:solidFill>
                </a:ln>
                <a:solidFill>
                  <a:schemeClr val="accent1"/>
                </a:solidFill>
              </a:defRPr>
            </a:pPr>
            <a:endParaRPr lang="en-US"/>
          </a:p>
        </c:txPr>
        <c:crossAx val="146648448"/>
        <c:crosses val="autoZero"/>
        <c:crossBetween val="midCat"/>
        <c:majorUnit val="20"/>
      </c:valAx>
      <c:spPr>
        <a:solidFill>
          <a:schemeClr val="accent2">
            <a:lumMod val="20000"/>
            <a:lumOff val="80000"/>
          </a:schemeClr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B27E3-71BF-4D6F-8675-30CECCCF5D26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884A-BDCC-44A8-8A77-F7403E9F0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2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2884A-BDCC-44A8-8A77-F7403E9F079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7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60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60"/>
            <a:ext cx="386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60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60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1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5"/>
            <a:ext cx="4011084" cy="1162051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485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4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2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563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914400" y="2130430"/>
            <a:ext cx="10363200" cy="1755775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b="0">
                <a:solidFill>
                  <a:srgbClr val="5A6870"/>
                </a:solidFill>
              </a:defRPr>
            </a:lvl1pPr>
            <a:lvl2pPr marL="0" indent="457155" algn="ctr">
              <a:buSzTx/>
              <a:buFontTx/>
              <a:buNone/>
              <a:defRPr b="0">
                <a:solidFill>
                  <a:srgbClr val="5A6870"/>
                </a:solidFill>
              </a:defRPr>
            </a:lvl2pPr>
            <a:lvl3pPr marL="0" indent="914309" algn="ctr">
              <a:buSzTx/>
              <a:buFontTx/>
              <a:buNone/>
              <a:defRPr b="0">
                <a:solidFill>
                  <a:srgbClr val="5A6870"/>
                </a:solidFill>
              </a:defRPr>
            </a:lvl3pPr>
            <a:lvl4pPr marL="0" indent="1371464" algn="ctr">
              <a:buSzTx/>
              <a:buFontTx/>
              <a:buNone/>
              <a:defRPr b="0">
                <a:solidFill>
                  <a:srgbClr val="5A6870"/>
                </a:solidFill>
              </a:defRPr>
            </a:lvl4pPr>
            <a:lvl5pPr marL="0" indent="1828618" algn="ctr">
              <a:buSzTx/>
              <a:buFontTx/>
              <a:buNone/>
              <a:defRPr b="0">
                <a:solidFill>
                  <a:srgbClr val="5A68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737600" y="6544758"/>
            <a:ext cx="2844800" cy="29238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19424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63089" y="4406901"/>
            <a:ext cx="10363201" cy="1362075"/>
          </a:xfrm>
          <a:prstGeom prst="rect">
            <a:avLst/>
          </a:prstGeom>
        </p:spPr>
        <p:txBody>
          <a:bodyPr/>
          <a:lstStyle>
            <a:lvl1pPr algn="l">
              <a:defRPr sz="3200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963089" y="2906715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1pPr>
            <a:lvl2pPr marL="0" indent="457155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2pPr>
            <a:lvl3pPr marL="0" indent="914309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3pPr>
            <a:lvl4pPr marL="0" indent="1371464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4pPr>
            <a:lvl5pPr marL="0" indent="1828618">
              <a:spcBef>
                <a:spcPts val="400"/>
              </a:spcBef>
              <a:buSzTx/>
              <a:buFontTx/>
              <a:buNone/>
              <a:defRPr sz="2000" b="0" i="1">
                <a:solidFill>
                  <a:srgbClr val="5A6870"/>
                </a:solidFill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2000" i="1">
                <a:solidFill>
                  <a:srgbClr val="5A6870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1253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7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86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368152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09600" y="2420888"/>
            <a:ext cx="5384800" cy="443711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b="0"/>
            </a:lvl1pPr>
            <a:lvl2pPr marL="790495" indent="-333342">
              <a:spcBef>
                <a:spcPts val="600"/>
              </a:spcBef>
              <a:defRPr sz="2800" b="0"/>
            </a:lvl2pPr>
            <a:lvl3pPr marL="1234316" indent="-320007">
              <a:spcBef>
                <a:spcPts val="600"/>
              </a:spcBef>
              <a:defRPr sz="2800" b="0"/>
            </a:lvl3pPr>
            <a:lvl4pPr marL="1727027" indent="-355566">
              <a:spcBef>
                <a:spcPts val="600"/>
              </a:spcBef>
              <a:defRPr sz="2800" b="0"/>
            </a:lvl4pPr>
            <a:lvl5pPr marL="2184181" indent="-355566">
              <a:spcBef>
                <a:spcPts val="600"/>
              </a:spcBef>
              <a:defRPr sz="2800"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094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09600" y="983665"/>
            <a:ext cx="10972800" cy="1201739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09600" y="2185404"/>
            <a:ext cx="5386917" cy="6985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155">
              <a:spcBef>
                <a:spcPts val="500"/>
              </a:spcBef>
              <a:buSzTx/>
              <a:buFontTx/>
              <a:buNone/>
              <a:defRPr sz="2400"/>
            </a:lvl2pPr>
            <a:lvl3pPr marL="0" indent="914309">
              <a:spcBef>
                <a:spcPts val="500"/>
              </a:spcBef>
              <a:buSzTx/>
              <a:buFontTx/>
              <a:buNone/>
              <a:defRPr sz="2400"/>
            </a:lvl3pPr>
            <a:lvl4pPr marL="0" indent="1371464">
              <a:spcBef>
                <a:spcPts val="500"/>
              </a:spcBef>
              <a:buSzTx/>
              <a:buFontTx/>
              <a:buNone/>
              <a:defRPr sz="2400"/>
            </a:lvl4pPr>
            <a:lvl5pPr marL="0" indent="1828618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51697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04890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09600" y="5"/>
            <a:ext cx="4011085" cy="2286793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4766733" y="1124744"/>
            <a:ext cx="6815667" cy="573325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1561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389724" y="5310533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2000" b="1">
                <a:solidFill>
                  <a:srgbClr val="006EB7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389724" y="5877277"/>
            <a:ext cx="7315201" cy="4320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1pPr>
            <a:lvl2pPr marL="0" indent="457155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2pPr>
            <a:lvl3pPr marL="0" indent="914309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3pPr>
            <a:lvl4pPr marL="0" indent="1371464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4pPr>
            <a:lvl5pPr marL="0" indent="1828618">
              <a:spcBef>
                <a:spcPts val="300"/>
              </a:spcBef>
              <a:buSzTx/>
              <a:buFontTx/>
              <a:buNone/>
              <a:defRPr sz="1500" b="0">
                <a:solidFill>
                  <a:srgbClr val="279DD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279DD9"/>
                </a:solidFill>
              </a:rP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25577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1152129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09600" y="2204864"/>
            <a:ext cx="10972800" cy="465313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4371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8839200" y="1052736"/>
            <a:ext cx="2743200" cy="5805264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279D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400">
                <a:solidFill>
                  <a:srgbClr val="279DD9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8026400" cy="580526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27203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5273"/>
            <a:ext cx="12192000" cy="58124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950407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877277"/>
            <a:ext cx="12192000" cy="9807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-2"/>
            <a:ext cx="12192000" cy="980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58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lIns="91434" tIns="45718" rIns="91434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79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1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9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24414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83909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/>
              <a:t>28/06/2018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75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5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CA" sz="1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54E988-B373-4FC7-9EFD-1FC7954E28EB}" type="datetime1">
              <a:rPr lang="en-CA" smtClean="0"/>
              <a:t>28/06/2018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56" r:id="rId13"/>
    <p:sldLayoutId id="2147483657" r:id="rId14"/>
    <p:sldLayoutId id="2147483658" r:id="rId15"/>
    <p:sldLayoutId id="2147483659" r:id="rId16"/>
    <p:sldLayoutId id="2147483666" r:id="rId17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25349"/>
            <a:ext cx="12192000" cy="332657"/>
          </a:xfrm>
          <a:prstGeom prst="rect">
            <a:avLst/>
          </a:prstGeom>
          <a:solidFill>
            <a:srgbClr val="8C99A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080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" name="image1.png"/>
          <p:cNvPicPr/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9" y="4"/>
            <a:ext cx="12162412" cy="9786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1052741"/>
            <a:ext cx="10972800" cy="72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006EB7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772816"/>
            <a:ext cx="10972800" cy="508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3" tIns="60954" rIns="60953" bIns="60954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6EB7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737600" y="6545486"/>
            <a:ext cx="2844800" cy="292383"/>
          </a:xfrm>
          <a:prstGeom prst="rect">
            <a:avLst/>
          </a:prstGeom>
          <a:ln w="12700">
            <a:miter lim="400000"/>
          </a:ln>
        </p:spPr>
        <p:txBody>
          <a:bodyPr lIns="60953" tIns="60954" rIns="60953" bIns="60954" anchor="ctr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219080"/>
            <a:fld id="{86CB4B4D-7CA3-9044-876B-883B54F8677D}" type="slidenum">
              <a:rPr lang="en-GB" smtClean="0"/>
              <a:pPr defTabSz="121908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60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ransition spd="med"/>
  <p:txStyles>
    <p:titleStyle>
      <a:lvl1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1pPr>
      <a:lvl2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2pPr>
      <a:lvl3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3pPr>
      <a:lvl4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4pPr>
      <a:lvl5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5pPr>
      <a:lvl6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6pPr>
      <a:lvl7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7pPr>
      <a:lvl8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8pPr>
      <a:lvl9pPr algn="ctr">
        <a:defRPr sz="3600" b="1">
          <a:solidFill>
            <a:srgbClr val="006EB7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latin typeface="Calibri"/>
          <a:ea typeface="Calibri"/>
          <a:cs typeface="Calibri"/>
          <a:sym typeface="Calibri"/>
        </a:defRPr>
      </a:lvl9pPr>
    </p:titleStyle>
    <p:bodyStyle>
      <a:lvl1pPr marL="342866" indent="-34286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1pPr>
      <a:lvl2pPr marL="783691" indent="-326539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2pPr>
      <a:lvl3pPr marL="1219080" indent="-304768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3pPr>
      <a:lvl4pPr marL="1737187" indent="-365726">
        <a:spcBef>
          <a:spcPts val="700"/>
        </a:spcBef>
        <a:buSzPct val="100000"/>
        <a:buFont typeface="Arial"/>
        <a:buChar char="–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4pPr>
      <a:lvl5pPr marL="2194341" indent="-365726">
        <a:spcBef>
          <a:spcPts val="700"/>
        </a:spcBef>
        <a:buSzPct val="100000"/>
        <a:buFont typeface="Arial"/>
        <a:buChar char="»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5pPr>
      <a:lvl6pPr marL="265149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6pPr>
      <a:lvl7pPr marL="3108650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7pPr>
      <a:lvl8pPr marL="3565806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8pPr>
      <a:lvl9pPr marL="4022958" indent="-365726">
        <a:spcBef>
          <a:spcPts val="700"/>
        </a:spcBef>
        <a:buSzPct val="100000"/>
        <a:buFont typeface="Arial"/>
        <a:buChar char="•"/>
        <a:defRPr sz="3200" b="1">
          <a:solidFill>
            <a:srgbClr val="006EB7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15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309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46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618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5774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2926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080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235" algn="r">
        <a:defRPr sz="11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6.png"/><Relationship Id="rId7" Type="http://schemas.openxmlformats.org/officeDocument/2006/relationships/image" Target="../media/image2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4963" y="1268760"/>
            <a:ext cx="11522075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4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Session II. How does a machine learn? </a:t>
            </a:r>
            <a:r>
              <a:rPr lang="en-US" sz="4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sz="4000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963" y="1874202"/>
            <a:ext cx="1152207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Introduction to Neural Network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963" y="4005064"/>
            <a:ext cx="60960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54">
              <a:spcBef>
                <a:spcPct val="20000"/>
              </a:spcBef>
            </a:pPr>
            <a:endParaRPr lang="en-US" sz="36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  <a:p>
            <a:pPr defTabSz="914354">
              <a:spcBef>
                <a:spcPct val="20000"/>
              </a:spcBef>
            </a:pPr>
            <a:r>
              <a:rPr lang="en-US" sz="36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Presenter: Marco Merens (Chief/IAA)</a:t>
            </a:r>
          </a:p>
        </p:txBody>
      </p:sp>
    </p:spTree>
    <p:extLst>
      <p:ext uri="{BB962C8B-B14F-4D97-AF65-F5344CB8AC3E}">
        <p14:creationId xmlns:p14="http://schemas.microsoft.com/office/powerpoint/2010/main" val="190533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10</a:t>
            </a:fld>
            <a:endParaRPr lang="en-CA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41356208"/>
              </p:ext>
            </p:extLst>
          </p:nvPr>
        </p:nvGraphicFramePr>
        <p:xfrm>
          <a:off x="432768" y="83671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5500" y="1600573"/>
            <a:ext cx="4692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Predictions &amp; Errors</a:t>
            </a:r>
            <a:endParaRPr lang="en-US" sz="24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First, we guess </a:t>
            </a:r>
            <a:r>
              <a:rPr lang="en-US" sz="2400" b="1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initial exchange rate 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and draw the line.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 make a prediction of how each CAD would be exchanged into EUR according to our guess. </a:t>
            </a:r>
            <a:r>
              <a:rPr lang="en-US" sz="2400" b="1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(Prediction)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</a:t>
            </a:r>
            <a:r>
              <a:rPr lang="en-US" sz="2400" b="1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errors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shows how bad the predictions are. Our goal is to minimize the </a:t>
            </a:r>
            <a:r>
              <a:rPr lang="en-US" sz="2400" b="1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errors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!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7920" y="1727527"/>
            <a:ext cx="3516701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Predictions</a:t>
            </a:r>
            <a:endParaRPr lang="en-US" sz="24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035844" y="2331527"/>
            <a:ext cx="360040" cy="922557"/>
          </a:xfrm>
          <a:prstGeom prst="straightConnector1">
            <a:avLst/>
          </a:prstGeom>
          <a:ln>
            <a:solidFill>
              <a:srgbClr val="F37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20141" y="2354677"/>
            <a:ext cx="402670" cy="530075"/>
          </a:xfrm>
          <a:prstGeom prst="straightConnector1">
            <a:avLst/>
          </a:prstGeom>
          <a:ln>
            <a:solidFill>
              <a:srgbClr val="F37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36254" y="2084732"/>
            <a:ext cx="996255" cy="108153"/>
          </a:xfrm>
          <a:prstGeom prst="straightConnector1">
            <a:avLst/>
          </a:prstGeom>
          <a:ln>
            <a:solidFill>
              <a:srgbClr val="F37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0" y="1292636"/>
            <a:ext cx="60168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en-US" sz="24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52182" y="2298032"/>
            <a:ext cx="0" cy="9823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120560" y="3463300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709375" y="1738365"/>
            <a:ext cx="4389974" cy="357632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mond 2"/>
          <p:cNvSpPr/>
          <p:nvPr/>
        </p:nvSpPr>
        <p:spPr>
          <a:xfrm>
            <a:off x="5450837" y="2084732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132509" y="1752720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80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4014926" y="3254084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684728" y="2884752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50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3534192" y="3654316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215864" y="3284984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40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635537" y="3866095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76327" y="2608139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errors</a:t>
            </a:r>
            <a:endParaRPr lang="en-US" sz="1600" dirty="0">
              <a:ln>
                <a:solidFill>
                  <a:srgbClr val="7030A0">
                    <a:alpha val="50000"/>
                  </a:srgbClr>
                </a:solidFill>
              </a:ln>
              <a:solidFill>
                <a:srgbClr val="7030A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11</a:t>
            </a:fld>
            <a:endParaRPr lang="en-CA"/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4144113760"/>
              </p:ext>
            </p:extLst>
          </p:nvPr>
        </p:nvGraphicFramePr>
        <p:xfrm>
          <a:off x="432768" y="83671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096000" y="1292636"/>
            <a:ext cx="60168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en-US" sz="24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552182" y="2298032"/>
            <a:ext cx="0" cy="9823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120560" y="3463300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09375" y="1738365"/>
            <a:ext cx="4389974" cy="357632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amond 29"/>
          <p:cNvSpPr/>
          <p:nvPr/>
        </p:nvSpPr>
        <p:spPr>
          <a:xfrm>
            <a:off x="5450837" y="2084732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132509" y="1752720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80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32" name="Diamond 31"/>
          <p:cNvSpPr/>
          <p:nvPr/>
        </p:nvSpPr>
        <p:spPr>
          <a:xfrm>
            <a:off x="4014926" y="3254084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3684728" y="2884752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50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3534192" y="3654316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3215864" y="3284984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40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635537" y="3866095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76327" y="2608139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errors</a:t>
            </a:r>
            <a:endParaRPr lang="en-US" sz="1600" dirty="0">
              <a:ln>
                <a:solidFill>
                  <a:srgbClr val="7030A0">
                    <a:alpha val="50000"/>
                  </a:srgbClr>
                </a:solidFill>
              </a:ln>
              <a:solidFill>
                <a:srgbClr val="7030A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175500" y="1515556"/>
                <a:ext cx="4692965" cy="419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b="1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Error (cont’d)</a:t>
                </a:r>
                <a:endParaRPr lang="en-US" sz="2400" b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b="1" dirty="0" smtClean="0">
                    <a:ln>
                      <a:solidFill>
                        <a:srgbClr val="7030A0">
                          <a:alpha val="50000"/>
                        </a:srgbClr>
                      </a:solidFill>
                    </a:ln>
                    <a:solidFill>
                      <a:srgbClr val="7030A0"/>
                    </a:solidFill>
                    <a:cs typeface="Arial" pitchFamily="34" charset="0"/>
                  </a:rPr>
                  <a:t>Errors</a:t>
                </a:r>
                <a:r>
                  <a:rPr lang="en-US" sz="2400" dirty="0" smtClean="0">
                    <a:ln>
                      <a:solidFill>
                        <a:srgbClr val="7030A0">
                          <a:alpha val="5000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are the distance between predicted EUR and real EUR deals.</a:t>
                </a:r>
              </a:p>
              <a:p>
                <a:pPr lvl="0">
                  <a:spcBef>
                    <a:spcPct val="20000"/>
                  </a:spcBef>
                </a:pPr>
                <a:endParaRPr lang="en-US" sz="2400" dirty="0" smtClean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In mathematics, we usually denote </a:t>
                </a:r>
                <a:r>
                  <a:rPr lang="en-US" sz="2400" dirty="0" smtClean="0">
                    <a:ln>
                      <a:solidFill>
                        <a:srgbClr val="F37021">
                          <a:alpha val="50000"/>
                        </a:srgbClr>
                      </a:solidFill>
                    </a:ln>
                    <a:solidFill>
                      <a:srgbClr val="F37021"/>
                    </a:solidFill>
                    <a:cs typeface="Arial" pitchFamily="34" charset="0"/>
                  </a:rPr>
                  <a:t>prediction</a:t>
                </a:r>
                <a:r>
                  <a:rPr lang="en-US" sz="2400" dirty="0" smtClean="0">
                    <a:ln>
                      <a:solidFill>
                        <a:srgbClr val="F37021">
                          <a:alpha val="5000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, and </a:t>
                </a:r>
                <a:r>
                  <a:rPr lang="en-US" sz="2400" dirty="0" smtClean="0">
                    <a:ln>
                      <a:solidFill>
                        <a:schemeClr val="accent1">
                          <a:alpha val="50000"/>
                        </a:schemeClr>
                      </a:solidFill>
                    </a:ln>
                    <a:solidFill>
                      <a:schemeClr val="accent1"/>
                    </a:solidFill>
                    <a:cs typeface="Arial" pitchFamily="34" charset="0"/>
                  </a:rPr>
                  <a:t>real value 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Cambria Math"/>
                        <a:cs typeface="Arial" pitchFamily="34" charset="0"/>
                      </a:rPr>
                      <m:t>𝑦</m:t>
                    </m:r>
                  </m:oMath>
                </a14:m>
                <a:endParaRPr lang="en-US" sz="2400" dirty="0" smtClean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/>
                  </a:solidFill>
                  <a:cs typeface="Arial" pitchFamily="34" charset="0"/>
                </a:endParaRPr>
              </a:p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r>
                        <a:rPr lang="en-US" sz="2400" b="0" i="1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endParaRPr lang="en-US" sz="2400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The </a:t>
                </a:r>
                <a:r>
                  <a:rPr lang="en-US" sz="2400" b="1" dirty="0" smtClean="0">
                    <a:ln>
                      <a:solidFill>
                        <a:srgbClr val="7030A0">
                          <a:alpha val="50000"/>
                        </a:srgbClr>
                      </a:solidFill>
                    </a:ln>
                    <a:solidFill>
                      <a:srgbClr val="7030A0"/>
                    </a:solidFill>
                    <a:cs typeface="Arial" pitchFamily="34" charset="0"/>
                  </a:rPr>
                  <a:t>distance</a:t>
                </a:r>
                <a:r>
                  <a:rPr lang="en-US" sz="2400" dirty="0" smtClean="0">
                    <a:ln>
                      <a:solidFill>
                        <a:srgbClr val="7030A0">
                          <a:alpha val="50000"/>
                        </a:srgb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is calculated as…</a:t>
                </a: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7030A0">
                                <a:alpha val="50000"/>
                              </a:srgbClr>
                            </a:solidFill>
                          </a:ln>
                          <a:solidFill>
                            <a:srgbClr val="7030A0"/>
                          </a:solidFill>
                          <a:latin typeface="Cambria Math"/>
                          <a:cs typeface="Arial" pitchFamily="34" charset="0"/>
                        </a:rPr>
                        <m:t>𝑑</m:t>
                      </m:r>
                      <m:r>
                        <a:rPr lang="en-US" sz="2400" b="0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n>
                                    <a:solidFill>
                                      <a:schemeClr val="accent1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00" y="1515556"/>
                <a:ext cx="4692965" cy="4199163"/>
              </a:xfrm>
              <a:prstGeom prst="rect">
                <a:avLst/>
              </a:prstGeom>
              <a:blipFill rotWithShape="1">
                <a:blip r:embed="rId3"/>
                <a:stretch>
                  <a:fillRect l="-1948" t="-1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7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12</a:t>
            </a:fld>
            <a:endParaRPr lang="en-CA"/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585896045"/>
              </p:ext>
            </p:extLst>
          </p:nvPr>
        </p:nvGraphicFramePr>
        <p:xfrm>
          <a:off x="432768" y="83671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096000" y="1292636"/>
            <a:ext cx="60168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en-US" sz="24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552182" y="2298032"/>
            <a:ext cx="0" cy="9823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120560" y="3463300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09375" y="1738365"/>
            <a:ext cx="4389974" cy="357632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amond 29"/>
          <p:cNvSpPr/>
          <p:nvPr/>
        </p:nvSpPr>
        <p:spPr>
          <a:xfrm>
            <a:off x="5450837" y="2084732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132509" y="1752720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80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32" name="Diamond 31"/>
          <p:cNvSpPr/>
          <p:nvPr/>
        </p:nvSpPr>
        <p:spPr>
          <a:xfrm>
            <a:off x="4014926" y="3254084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3684728" y="2884752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50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3534192" y="3654316"/>
            <a:ext cx="202691" cy="202691"/>
          </a:xfrm>
          <a:prstGeom prst="diamond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3215864" y="3284984"/>
            <a:ext cx="8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40 x w</a:t>
            </a:r>
            <a:endParaRPr lang="en-US" sz="16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635537" y="3866095"/>
            <a:ext cx="0" cy="396445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175500" y="1354575"/>
                <a:ext cx="4897164" cy="4769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b="1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Loss Function</a:t>
                </a:r>
                <a:endParaRPr lang="en-US" sz="2400" b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If we label 1</a:t>
                </a:r>
                <a:r>
                  <a:rPr lang="en-US" sz="2400" baseline="300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st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, 2</a:t>
                </a:r>
                <a:r>
                  <a:rPr lang="en-US" sz="2400" baseline="300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nd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and 3</a:t>
                </a:r>
                <a:r>
                  <a:rPr lang="en-US" sz="2400" baseline="300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rd</a:t>
                </a: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error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and</m:t>
                    </m:r>
                    <m:r>
                      <a:rPr lang="en-US" sz="2400" b="0" i="0" smtClean="0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, we should minimize the average error,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0" smtClean="0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n>
                                  <a:solidFill>
                                    <a:srgbClr val="7030A0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.</a:t>
                </a:r>
              </a:p>
              <a:p>
                <a:pPr lvl="0">
                  <a:spcBef>
                    <a:spcPct val="20000"/>
                  </a:spcBef>
                </a:pPr>
                <a:endParaRPr lang="en-US" sz="2400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We call this </a:t>
                </a:r>
                <a:r>
                  <a:rPr lang="en-US" sz="2400" b="1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Loss Function:</a:t>
                </a:r>
              </a:p>
              <a:p>
                <a:pPr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n w="3175">
                                            <a:solidFill>
                                              <a:schemeClr val="accent6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n w="3175">
                                                <a:solidFill>
                                                  <a:srgbClr val="F37021">
                                                    <a:alpha val="50000"/>
                                                  </a:srgbClr>
                                                </a:solidFill>
                                              </a:ln>
                                              <a:solidFill>
                                                <a:srgbClr val="F37021"/>
                                              </a:solidFill>
                                              <a:latin typeface="Cambria Math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ln w="3175">
                                                    <a:solidFill>
                                                      <a:srgbClr val="F37021">
                                                        <a:alpha val="50000"/>
                                                      </a:srgbClr>
                                                    </a:solidFill>
                                                  </a:ln>
                                                  <a:solidFill>
                                                    <a:srgbClr val="F37021"/>
                                                  </a:solidFill>
                                                  <a:latin typeface="Cambria Math"/>
                                                  <a:cs typeface="Arial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n w="3175">
                                                    <a:solidFill>
                                                      <a:srgbClr val="F37021">
                                                        <a:alpha val="50000"/>
                                                      </a:srgbClr>
                                                    </a:solidFill>
                                                  </a:ln>
                                                  <a:solidFill>
                                                    <a:srgbClr val="F37021"/>
                                                  </a:solidFill>
                                                  <a:latin typeface="Cambria Math"/>
                                                  <a:cs typeface="Arial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n w="3175">
                                                <a:solidFill>
                                                  <a:srgbClr val="F37021">
                                                    <a:alpha val="50000"/>
                                                  </a:srgbClr>
                                                </a:solidFill>
                                              </a:ln>
                                              <a:solidFill>
                                                <a:srgbClr val="F37021"/>
                                              </a:solidFill>
                                              <a:latin typeface="Cambria Math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accent6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n w="3175">
                                                <a:solidFill>
                                                  <a:schemeClr val="accent1">
                                                    <a:alpha val="5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accent1"/>
                                              </a:solidFill>
                                              <a:latin typeface="Cambria Math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n w="3175">
                                                <a:solidFill>
                                                  <a:schemeClr val="accent1">
                                                    <a:alpha val="5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accent1"/>
                                              </a:solidFill>
                                              <a:latin typeface="Cambria Math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n w="3175">
                                                <a:solidFill>
                                                  <a:schemeClr val="accent1">
                                                    <a:alpha val="50000"/>
                                                  </a:schemeClr>
                                                </a:solidFill>
                                              </a:ln>
                                              <a:solidFill>
                                                <a:schemeClr val="accent1"/>
                                              </a:solidFill>
                                              <a:latin typeface="Cambria Math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n w="3175">
                                        <a:solidFill>
                                          <a:schemeClr val="accent3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3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00" y="1354575"/>
                <a:ext cx="4897164" cy="4769383"/>
              </a:xfrm>
              <a:prstGeom prst="rect">
                <a:avLst/>
              </a:prstGeom>
              <a:blipFill rotWithShape="1">
                <a:blip r:embed="rId3"/>
                <a:stretch>
                  <a:fillRect l="-1868" t="-1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60476" y="3866095"/>
                <a:ext cx="507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n>
                    <a:solidFill>
                      <a:srgbClr val="7030A0">
                        <a:alpha val="50000"/>
                      </a:srgbClr>
                    </a:solidFill>
                  </a:ln>
                  <a:solidFill>
                    <a:srgbClr val="7030A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476" y="3866095"/>
                <a:ext cx="50780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54846" y="3485502"/>
                <a:ext cx="507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n>
                    <a:solidFill>
                      <a:srgbClr val="7030A0">
                        <a:alpha val="50000"/>
                      </a:srgbClr>
                    </a:solidFill>
                  </a:ln>
                  <a:solidFill>
                    <a:srgbClr val="7030A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846" y="3485502"/>
                <a:ext cx="50780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1944" y="2492896"/>
                <a:ext cx="507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dirty="0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n>
                    <a:solidFill>
                      <a:srgbClr val="7030A0">
                        <a:alpha val="50000"/>
                      </a:srgbClr>
                    </a:solidFill>
                  </a:ln>
                  <a:solidFill>
                    <a:srgbClr val="7030A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492896"/>
                <a:ext cx="50780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489495" y="6108670"/>
            <a:ext cx="40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5">
                      <a:alpha val="50000"/>
                    </a:schemeClr>
                  </a:solidFill>
                </a:ln>
                <a:solidFill>
                  <a:schemeClr val="accent5"/>
                </a:solidFill>
                <a:cs typeface="Arial" pitchFamily="34" charset="0"/>
              </a:rPr>
              <a:t>* N is the number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7107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13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3313088" y="4409724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88" y="4409724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7489627" y="4410220"/>
                <a:ext cx="1368152" cy="1368152"/>
              </a:xfrm>
              <a:prstGeom prst="ellipse">
                <a:avLst/>
              </a:prstGeom>
              <a:solidFill>
                <a:srgbClr val="F37021"/>
              </a:solidFill>
              <a:ln w="57150">
                <a:solidFill>
                  <a:srgbClr val="F37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40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4400" i="1" dirty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27" y="4410220"/>
                <a:ext cx="1368152" cy="136815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solidFill>
                  <a:srgbClr val="F3702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0" idx="6"/>
            <a:endCxn id="22" idx="2"/>
          </p:cNvCxnSpPr>
          <p:nvPr/>
        </p:nvCxnSpPr>
        <p:spPr>
          <a:xfrm>
            <a:off x="4681240" y="5093800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25070" y="4534779"/>
            <a:ext cx="72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b="1" i="1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latin typeface="Cambria" panose="02040503050406030204" pitchFamily="18" charset="0"/>
                <a:cs typeface="Arial" pitchFamily="34" charset="0"/>
              </a:rPr>
              <a:t>w</a:t>
            </a:r>
            <a:endParaRPr lang="en-US" sz="2400" i="1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9556" y="5884772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cs typeface="Arial" pitchFamily="34" charset="0"/>
              </a:rPr>
              <a:t>Input</a:t>
            </a:r>
            <a:endParaRPr lang="en-US" sz="1800" dirty="0">
              <a:ln>
                <a:solidFill>
                  <a:schemeClr val="tx1">
                    <a:alpha val="50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71457" y="5884772"/>
            <a:ext cx="1404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Prediction</a:t>
            </a:r>
          </a:p>
        </p:txBody>
      </p:sp>
      <p:pic>
        <p:nvPicPr>
          <p:cNvPr id="39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1266903" y="4567379"/>
            <a:ext cx="1682299" cy="8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1050631" y="5120431"/>
            <a:ext cx="1682299" cy="8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eur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6738">
            <a:off x="9005129" y="1601911"/>
            <a:ext cx="1746901" cy="91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5 eur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766738">
            <a:off x="9084586" y="1969763"/>
            <a:ext cx="1756666" cy="9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558036" y="5206820"/>
            <a:ext cx="1055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Weight</a:t>
            </a:r>
          </a:p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(guess)</a:t>
            </a:r>
          </a:p>
        </p:txBody>
      </p:sp>
      <p:pic>
        <p:nvPicPr>
          <p:cNvPr id="44" name="Picture 4" descr="euro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6738">
            <a:off x="9472922" y="4368901"/>
            <a:ext cx="1670201" cy="87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0 euro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80500">
            <a:off x="9677186" y="4827061"/>
            <a:ext cx="1695241" cy="8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274554" y="1695838"/>
            <a:ext cx="3642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Good Guess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469556" y="2200509"/>
            <a:ext cx="4930700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1544271" y="1573634"/>
            <a:ext cx="1639234" cy="7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1327999" y="2126686"/>
            <a:ext cx="1639234" cy="7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p-Down Arrow 4"/>
          <p:cNvSpPr/>
          <p:nvPr/>
        </p:nvSpPr>
        <p:spPr>
          <a:xfrm>
            <a:off x="9949115" y="3010852"/>
            <a:ext cx="575691" cy="1137265"/>
          </a:xfrm>
          <a:prstGeom prst="up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7646096" y="3317874"/>
            <a:ext cx="22832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en-US" sz="2800" i="1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Loss Function</a:t>
            </a:r>
          </a:p>
          <a:p>
            <a:pPr lvl="0" algn="r">
              <a:spcBef>
                <a:spcPct val="20000"/>
              </a:spcBef>
            </a:pPr>
            <a:r>
              <a:rPr lang="en-US" sz="2000" i="1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(Performance)</a:t>
            </a:r>
            <a:endParaRPr lang="en-US" sz="2800" i="1" dirty="0" smtClean="0">
              <a:ln>
                <a:solidFill>
                  <a:srgbClr val="7030A0">
                    <a:alpha val="50000"/>
                  </a:srgbClr>
                </a:solidFill>
              </a:ln>
              <a:solidFill>
                <a:srgbClr val="7030A0"/>
              </a:solidFill>
              <a:cs typeface="Arial" pitchFamily="34" charset="0"/>
            </a:endParaRPr>
          </a:p>
        </p:txBody>
      </p:sp>
      <p:cxnSp>
        <p:nvCxnSpPr>
          <p:cNvPr id="7" name="Elbow Connector 6"/>
          <p:cNvCxnSpPr>
            <a:stCxn id="51" idx="1"/>
            <a:endCxn id="24" idx="0"/>
          </p:cNvCxnSpPr>
          <p:nvPr/>
        </p:nvCxnSpPr>
        <p:spPr>
          <a:xfrm rot="10800000" flipV="1">
            <a:off x="6085434" y="3764149"/>
            <a:ext cx="1560663" cy="770629"/>
          </a:xfrm>
          <a:prstGeom prst="bentConnector2">
            <a:avLst/>
          </a:prstGeom>
          <a:ln w="57150">
            <a:solidFill>
              <a:schemeClr val="tx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6138" y="2861219"/>
            <a:ext cx="361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/>
                </a:solidFill>
                <a:cs typeface="Arial" pitchFamily="34" charset="0"/>
              </a:rPr>
              <a:t>“You need a better prediction”</a:t>
            </a:r>
          </a:p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/>
                </a:solidFill>
                <a:cs typeface="Arial" pitchFamily="34" charset="0"/>
              </a:rPr>
              <a:t>(Feedback)</a:t>
            </a:r>
          </a:p>
        </p:txBody>
      </p:sp>
    </p:spTree>
    <p:extLst>
      <p:ext uri="{BB962C8B-B14F-4D97-AF65-F5344CB8AC3E}">
        <p14:creationId xmlns:p14="http://schemas.microsoft.com/office/powerpoint/2010/main" val="35967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14</a:t>
            </a:fld>
            <a:endParaRPr lang="en-CA"/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3421722327"/>
              </p:ext>
            </p:extLst>
          </p:nvPr>
        </p:nvGraphicFramePr>
        <p:xfrm>
          <a:off x="432768" y="83671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023992" y="129263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Old w</a:t>
            </a:r>
            <a:endParaRPr lang="en-US" sz="20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09375" y="1738365"/>
            <a:ext cx="4389974" cy="357632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75500" y="1515556"/>
            <a:ext cx="4692965" cy="326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Gradient Descent Algorithm</a:t>
            </a:r>
            <a:endParaRPr lang="en-US" sz="24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To make a better prediction, we need to adjust weight, based on the </a:t>
            </a: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Loss Function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adjusted weight should have better prediction performance (or </a:t>
            </a: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Loss Function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).</a:t>
            </a:r>
          </a:p>
        </p:txBody>
      </p:sp>
      <p:sp>
        <p:nvSpPr>
          <p:cNvPr id="7" name="Down Arrow 6"/>
          <p:cNvSpPr/>
          <p:nvPr/>
        </p:nvSpPr>
        <p:spPr>
          <a:xfrm>
            <a:off x="6136990" y="1989138"/>
            <a:ext cx="357014" cy="561255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9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15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55605" y="3600892"/>
                <a:ext cx="3695435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3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3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latin typeface="Cambria Math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tx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latin typeface="Cambria Math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6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n w="3175">
                                            <a:solidFill>
                                              <a:schemeClr val="accent1">
                                                <a:alpha val="50000"/>
                                              </a:schemeClr>
                                            </a:solidFill>
                                          </a:ln>
                                          <a:solidFill>
                                            <a:schemeClr val="accent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05" y="3600892"/>
                <a:ext cx="3695435" cy="113082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Gradient Descend Algorithm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360" y="1844824"/>
            <a:ext cx="1044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 can calculate how Loss Function can be improved by adjusting weights.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059" y="3600892"/>
                <a:ext cx="432349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sz="2400" i="1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n w="3175">
                                    <a:solidFill>
                                      <a:schemeClr val="accent3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3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n w="3175">
                                        <a:solidFill>
                                          <a:schemeClr val="tx1">
                                            <a:alpha val="50000"/>
                                          </a:schemeClr>
                                        </a:solidFill>
                                      </a:ln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tx1">
                                            <a:alpha val="50000"/>
                                          </a:schemeClr>
                                        </a:solidFill>
                                      </a:ln>
                                      <a:latin typeface="Cambria Math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tx1">
                                            <a:alpha val="50000"/>
                                          </a:schemeClr>
                                        </a:solidFill>
                                      </a:ln>
                                      <a:latin typeface="Cambria Math"/>
                                      <a:cs typeface="Arial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059" y="3600892"/>
                <a:ext cx="4323491" cy="11308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13238" y="5153485"/>
                <a:ext cx="2806474" cy="795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 −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𝜂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238" y="5153485"/>
                <a:ext cx="2806474" cy="7957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92845" y="2594470"/>
            <a:ext cx="1620957" cy="40011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Loss Function</a:t>
            </a:r>
            <a:endParaRPr lang="en-US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31104" y="2492896"/>
            <a:ext cx="2019400" cy="40011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Partial Derivative</a:t>
            </a:r>
            <a:endParaRPr lang="en-US" sz="2000" b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31372" y="2893006"/>
            <a:ext cx="5218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How much the performance improves by changing weight slightly.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2917" y="2994580"/>
            <a:ext cx="396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performance of the prediction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7105" y="5724405"/>
            <a:ext cx="1424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>
                  <a:solidFill>
                    <a:srgbClr val="00B050">
                      <a:alpha val="50000"/>
                    </a:srgbClr>
                  </a:solidFill>
                </a:ln>
                <a:solidFill>
                  <a:srgbClr val="00B050"/>
                </a:solidFill>
                <a:cs typeface="Arial" pitchFamily="34" charset="0"/>
              </a:rPr>
              <a:t>new weight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4550828" y="5039992"/>
            <a:ext cx="1313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old weight</a:t>
            </a:r>
            <a:endParaRPr lang="en-GB" dirty="0">
              <a:ln>
                <a:solidFill>
                  <a:schemeClr val="accent3"/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2237015">
            <a:off x="6884262" y="4613101"/>
            <a:ext cx="360362" cy="491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088530" y="3600892"/>
            <a:ext cx="1167710" cy="11308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5953815" y="5024177"/>
            <a:ext cx="1167710" cy="11308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935528" y="6108670"/>
            <a:ext cx="2239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  <a:cs typeface="Arial" pitchFamily="34" charset="0"/>
              </a:rPr>
              <a:t>Learning parameter</a:t>
            </a:r>
            <a:endParaRPr lang="en-GB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07968" y="5846421"/>
            <a:ext cx="0" cy="30857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2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25" grpId="0"/>
      <p:bldP spid="10" grpId="0" animBg="1"/>
      <p:bldP spid="16" grpId="0" animBg="1"/>
      <p:bldP spid="28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16</a:t>
            </a:fld>
            <a:endParaRPr lang="en-CA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38146842"/>
              </p:ext>
            </p:extLst>
          </p:nvPr>
        </p:nvGraphicFramePr>
        <p:xfrm>
          <a:off x="432768" y="83671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1709375" y="2852936"/>
            <a:ext cx="4389974" cy="246176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23992" y="2622103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rgbClr val="00B050">
                      <a:alpha val="50000"/>
                    </a:srgbClr>
                  </a:solidFill>
                </a:ln>
                <a:solidFill>
                  <a:srgbClr val="00B050"/>
                </a:solidFill>
                <a:cs typeface="Arial" pitchFamily="34" charset="0"/>
              </a:rPr>
              <a:t>New w</a:t>
            </a:r>
            <a:endParaRPr lang="en-US" sz="2000" dirty="0">
              <a:ln>
                <a:solidFill>
                  <a:srgbClr val="00B050">
                    <a:alpha val="50000"/>
                  </a:srgbClr>
                </a:solidFill>
              </a:ln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3992" y="129263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Old w</a:t>
            </a:r>
            <a:endParaRPr lang="en-US" sz="20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09375" y="1738365"/>
            <a:ext cx="4389974" cy="3576329"/>
          </a:xfrm>
          <a:prstGeom prst="line">
            <a:avLst/>
          </a:prstGeom>
          <a:ln w="381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136990" y="1989138"/>
            <a:ext cx="357014" cy="56125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175500" y="1515556"/>
            <a:ext cx="4897164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Gradient Descent Algorithm (cont’d)</a:t>
            </a:r>
            <a:endParaRPr lang="en-US" sz="24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Now we have better guess of weight.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By repeating </a:t>
            </a:r>
            <a:r>
              <a:rPr lang="en-US" sz="2400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making prediction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, calculating </a:t>
            </a:r>
            <a:r>
              <a:rPr lang="en-US" sz="2400" dirty="0" smtClean="0">
                <a:ln>
                  <a:solidFill>
                    <a:srgbClr val="7030A0">
                      <a:alpha val="50000"/>
                    </a:srgbClr>
                  </a:solidFill>
                </a:ln>
                <a:solidFill>
                  <a:srgbClr val="7030A0"/>
                </a:solidFill>
                <a:cs typeface="Arial" pitchFamily="34" charset="0"/>
              </a:rPr>
              <a:t>Loss Function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, and </a:t>
            </a:r>
            <a:r>
              <a:rPr lang="en-US" sz="2400" dirty="0" smtClean="0">
                <a:ln>
                  <a:solidFill>
                    <a:srgbClr val="00B050">
                      <a:alpha val="50000"/>
                    </a:srgbClr>
                  </a:solidFill>
                </a:ln>
                <a:solidFill>
                  <a:srgbClr val="00B050"/>
                </a:solidFill>
                <a:cs typeface="Arial" pitchFamily="34" charset="0"/>
              </a:rPr>
              <a:t>improve weight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, we can have better and better prediction.</a:t>
            </a:r>
          </a:p>
          <a:p>
            <a:pPr lvl="0">
              <a:spcBef>
                <a:spcPct val="20000"/>
              </a:spcBef>
            </a:pP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3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963" y="44624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Hand Exercise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553059"/>
            <a:ext cx="1044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Let’s try one cycle by ourselves.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03536"/>
              </p:ext>
            </p:extLst>
          </p:nvPr>
        </p:nvGraphicFramePr>
        <p:xfrm>
          <a:off x="479056" y="3471685"/>
          <a:ext cx="4177081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25587"/>
                <a:gridCol w="1525747"/>
                <a:gridCol w="1525747"/>
              </a:tblGrid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</a:t>
                      </a:r>
                      <a:endParaRPr lang="en-GB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CAD (x)</a:t>
                      </a:r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accent1"/>
                          </a:solidFill>
                        </a:rPr>
                        <a:t> EUR (y)</a:t>
                      </a:r>
                      <a:endParaRPr lang="en-GB" sz="24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#1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40 </a:t>
                      </a:r>
                      <a:r>
                        <a:rPr lang="en-US" sz="18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(x1)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20 </a:t>
                      </a:r>
                      <a:r>
                        <a:rPr lang="en-US" sz="18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(y1)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#2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en-US" sz="18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(x2)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30 </a:t>
                      </a:r>
                      <a:r>
                        <a:rPr lang="en-US" sz="18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(y2)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64917" y="3071575"/>
            <a:ext cx="1181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Data Sets</a:t>
            </a:r>
            <a:endParaRPr lang="en-US" sz="20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4917" y="1916832"/>
                <a:ext cx="23599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800" b="1" dirty="0" smtClean="0">
                    <a:ln>
                      <a:solidFill>
                        <a:schemeClr val="accent3">
                          <a:alpha val="50000"/>
                        </a:schemeClr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Initial weight</a:t>
                </a: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𝒘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𝟏</m:t>
                      </m:r>
                    </m:oMath>
                  </m:oMathPara>
                </a14:m>
                <a:endParaRPr lang="en-US" sz="2800" b="1" dirty="0" smtClean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" y="1916832"/>
                <a:ext cx="2359941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-5168" t="-6369" r="-3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40039" y="548680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(1) Make a prediction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94921" y="908720"/>
                <a:ext cx="3964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n>
                          <a:solidFill>
                            <a:schemeClr val="accent3">
                              <a:alpha val="5000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Cambria Math"/>
                        <a:cs typeface="Arial" pitchFamily="34" charset="0"/>
                      </a:rPr>
                      <m:t>𝑤</m:t>
                    </m:r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alpha val="50000"/>
                        </a:schemeClr>
                      </a:solidFill>
                    </a:ln>
                    <a:solidFill>
                      <a:schemeClr val="accent6"/>
                    </a:solidFill>
                    <a:cs typeface="Arial" pitchFamily="34" charset="0"/>
                  </a:rPr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n>
                          <a:solidFill>
                            <a:schemeClr val="accent3">
                              <a:alpha val="5000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Cambria Math"/>
                        <a:cs typeface="Arial" pitchFamily="34" charset="0"/>
                      </a:rPr>
                      <m:t>𝑤</m:t>
                    </m:r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ln>
                    <a:solidFill>
                      <a:schemeClr val="accent6">
                        <a:alpha val="50000"/>
                      </a:schemeClr>
                    </a:solidFill>
                  </a:ln>
                  <a:solidFill>
                    <a:schemeClr val="accent6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1" y="908720"/>
                <a:ext cx="3964705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62"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735960" y="1743199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(2) The error of each prediction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5960" y="2944570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(3) The Loss Function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5960" y="4232504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(4) Gradient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5960" y="5517232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(5) New Weight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094920" y="2175247"/>
                <a:ext cx="50457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n>
                                  <a:solidFill>
                                    <a:schemeClr val="accent6">
                                      <a:lumMod val="60000"/>
                                      <a:lumOff val="40000"/>
                                      <a:alpha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n>
                                      <a:solidFill>
                                        <a:srgbClr val="F37021">
                                          <a:alpha val="50000"/>
                                        </a:srgbClr>
                                      </a:solidFill>
                                    </a:ln>
                                    <a:solidFill>
                                      <a:srgbClr val="F3702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n>
                                          <a:solidFill>
                                            <a:srgbClr val="F37021">
                                              <a:alpha val="5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3702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n>
                                          <a:solidFill>
                                            <a:srgbClr val="F37021">
                                              <a:alpha val="5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3702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37021">
                                          <a:alpha val="50000"/>
                                        </a:srgbClr>
                                      </a:solidFill>
                                    </a:ln>
                                    <a:solidFill>
                                      <a:srgbClr val="F3702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n>
                                  <a:solidFill>
                                    <a:schemeClr val="accent6">
                                      <a:lumMod val="60000"/>
                                      <a:lumOff val="40000"/>
                                      <a:alpha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cs typeface="Arial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n>
                                  <a:solidFill>
                                    <a:schemeClr val="accent6">
                                      <a:lumMod val="60000"/>
                                      <a:lumOff val="40000"/>
                                      <a:alpha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n>
                                      <a:solidFill>
                                        <a:srgbClr val="F37021">
                                          <a:alpha val="50000"/>
                                        </a:srgbClr>
                                      </a:solidFill>
                                    </a:ln>
                                    <a:solidFill>
                                      <a:srgbClr val="F3702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n>
                                          <a:solidFill>
                                            <a:srgbClr val="F37021">
                                              <a:alpha val="5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3702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n>
                                          <a:solidFill>
                                            <a:srgbClr val="F37021">
                                              <a:alpha val="5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3702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37021">
                                          <a:alpha val="50000"/>
                                        </a:srgbClr>
                                      </a:solidFill>
                                    </a:ln>
                                    <a:solidFill>
                                      <a:srgbClr val="F3702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n>
                                  <a:solidFill>
                                    <a:schemeClr val="accent6">
                                      <a:lumMod val="60000"/>
                                      <a:lumOff val="40000"/>
                                      <a:alpha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/>
                                <a:cs typeface="Arial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n>
                                      <a:solidFill>
                                        <a:schemeClr val="accent1">
                                          <a:alpha val="50000"/>
                                        </a:schemeClr>
                                      </a:solidFill>
                                    </a:ln>
                                    <a:solidFill>
                                      <a:schemeClr val="accent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n>
                              <a:solidFill>
                                <a:schemeClr val="accent6">
                                  <a:lumMod val="60000"/>
                                  <a:lumOff val="40000"/>
                                  <a:alpha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ln>
                      <a:solidFill>
                        <a:schemeClr val="accent6">
                          <a:lumMod val="60000"/>
                          <a:lumOff val="40000"/>
                          <a:alpha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cs typeface="Arial" pitchFamily="34" charset="0"/>
                  </a:rPr>
                  <a:t>    </a:t>
                </a:r>
                <a:endParaRPr lang="en-US" sz="2400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0" y="2175247"/>
                <a:ext cx="504579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62"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171764" y="3408556"/>
                <a:ext cx="2337243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64" y="3408556"/>
                <a:ext cx="2337243" cy="6685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68008" y="4753238"/>
                <a:ext cx="5061001" cy="678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sz="2000" i="1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4753238"/>
                <a:ext cx="5061001" cy="67851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92476" y="5868312"/>
                <a:ext cx="2806474" cy="795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 −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𝜂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476" y="5868312"/>
                <a:ext cx="2806474" cy="7957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34963" y="1335676"/>
            <a:ext cx="522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“Calculate the new weight”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68004" y="5399355"/>
                <a:ext cx="44038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alpha val="50000"/>
                        </a:schemeClr>
                      </a:solidFill>
                    </a:ln>
                    <a:solidFill>
                      <a:schemeClr val="accent6"/>
                    </a:solidFill>
                    <a:cs typeface="Arial" pitchFamily="34" charset="0"/>
                  </a:rPr>
                  <a:t>Learning rate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 (</m:t>
                    </m:r>
                    <m:r>
                      <a:rPr lang="en-US" sz="2400" b="0" i="1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𝜂</m:t>
                    </m:r>
                    <m:r>
                      <a:rPr lang="en-US" sz="2400" b="0" i="1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=0.0001)</m:t>
                    </m:r>
                  </m:oMath>
                </a14:m>
                <a:endParaRPr lang="en-US" sz="2400" dirty="0" smtClean="0">
                  <a:ln>
                    <a:solidFill>
                      <a:schemeClr val="accent6">
                        <a:alpha val="50000"/>
                      </a:schemeClr>
                    </a:solidFill>
                  </a:ln>
                  <a:solidFill>
                    <a:schemeClr val="accent6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4" y="5399355"/>
                <a:ext cx="440386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216"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662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963" y="44624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Answer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917" y="3071575"/>
            <a:ext cx="1181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Data Sets</a:t>
            </a:r>
            <a:endParaRPr lang="en-US" sz="20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4917" y="1916832"/>
                <a:ext cx="235994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800" b="1" dirty="0" smtClean="0">
                    <a:ln>
                      <a:solidFill>
                        <a:schemeClr val="accent3">
                          <a:alpha val="50000"/>
                        </a:schemeClr>
                      </a:solidFill>
                    </a:ln>
                    <a:solidFill>
                      <a:schemeClr val="accent3"/>
                    </a:solidFill>
                    <a:cs typeface="Arial" pitchFamily="34" charset="0"/>
                  </a:rPr>
                  <a:t>Initial weight</a:t>
                </a:r>
              </a:p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𝒘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𝟏</m:t>
                      </m:r>
                    </m:oMath>
                  </m:oMathPara>
                </a14:m>
                <a:endParaRPr lang="en-US" sz="2800" b="1" dirty="0" smtClean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" y="1916832"/>
                <a:ext cx="2359941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-5168" t="-6369" r="-3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40039" y="188640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(1) Make a prediction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94921" y="548680"/>
                <a:ext cx="396470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n>
                                  <a:solidFill>
                                    <a:srgbClr val="F37021">
                                      <a:alpha val="50000"/>
                                    </a:srgbClr>
                                  </a:solidFill>
                                </a:ln>
                                <a:solidFill>
                                  <a:srgbClr val="F3702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n>
                              <a:solidFill>
                                <a:srgbClr val="F37021">
                                  <a:alpha val="50000"/>
                                </a:srgbClr>
                              </a:solidFill>
                            </a:ln>
                            <a:solidFill>
                              <a:srgbClr val="F3702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n>
                          <a:solidFill>
                            <a:schemeClr val="accent3">
                              <a:alpha val="5000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Cambria Math"/>
                        <a:cs typeface="Arial" pitchFamily="34" charset="0"/>
                      </a:rPr>
                      <m:t>𝑤</m:t>
                    </m:r>
                    <m:r>
                      <a:rPr lang="en-US" sz="2000" i="1">
                        <a:ln>
                          <a:solidFill>
                            <a:schemeClr val="accent6">
                              <a:lumMod val="60000"/>
                              <a:lumOff val="40000"/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Arial" pitchFamily="34" charset="0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=1</m:t>
                    </m:r>
                    <m:r>
                      <a:rPr lang="en-US" sz="2000" b="0" i="1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∙40=</m:t>
                    </m:r>
                    <m:r>
                      <a:rPr lang="en-US" sz="2000" b="1" i="1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𝟒𝟎</m:t>
                    </m:r>
                  </m:oMath>
                </a14:m>
                <a:r>
                  <a:rPr lang="en-US" sz="2000" dirty="0" smtClean="0">
                    <a:ln>
                      <a:solidFill>
                        <a:schemeClr val="accent6">
                          <a:alpha val="50000"/>
                        </a:schemeClr>
                      </a:solidFill>
                    </a:ln>
                    <a:solidFill>
                      <a:schemeClr val="accent6"/>
                    </a:solidFill>
                    <a:cs typeface="Arial" pitchFamily="34" charset="0"/>
                  </a:rPr>
                  <a:t> </a:t>
                </a:r>
                <a:br>
                  <a:rPr lang="en-US" sz="2000" dirty="0" smtClean="0">
                    <a:ln>
                      <a:solidFill>
                        <a:schemeClr val="accent6">
                          <a:alpha val="50000"/>
                        </a:schemeClr>
                      </a:solidFill>
                    </a:ln>
                    <a:solidFill>
                      <a:schemeClr val="accent6"/>
                    </a:solidFill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n>
                                    <a:solidFill>
                                      <a:srgbClr val="F37021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F3702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n>
                                    <a:solidFill>
                                      <a:srgbClr val="F37021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F37021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000" i="1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=1∙50=</m:t>
                      </m:r>
                      <m:r>
                        <a:rPr lang="en-US" sz="2000" b="1" i="1" smtClean="0">
                          <a:ln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𝟓𝟎</m:t>
                      </m:r>
                    </m:oMath>
                  </m:oMathPara>
                </a14:m>
                <a:endParaRPr lang="en-US" sz="2000" b="1" dirty="0">
                  <a:ln>
                    <a:solidFill>
                      <a:schemeClr val="accent6">
                        <a:alpha val="50000"/>
                      </a:schemeClr>
                    </a:solidFill>
                  </a:ln>
                  <a:solidFill>
                    <a:schemeClr val="accent6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1" y="548680"/>
                <a:ext cx="3964705" cy="707886"/>
              </a:xfrm>
              <a:prstGeom prst="rect">
                <a:avLst/>
              </a:prstGeom>
              <a:blipFill rotWithShape="1"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735960" y="1412776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(2) The error of each prediction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5960" y="2708920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(3) The Loss Function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5960" y="3933056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(4) Gradient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5960" y="5517232"/>
            <a:ext cx="489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(5) New Weight</a:t>
            </a:r>
            <a:endParaRPr lang="en-US" sz="2400" dirty="0" smtClean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094920" y="1844824"/>
                <a:ext cx="576211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40−20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0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𝟒𝟎𝟎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n>
                                <a:solidFill>
                                  <a:srgbClr val="7030A0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0" smtClean="0">
                                  <a:ln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50−30</m:t>
                              </m:r>
                            </m:e>
                          </m:d>
                        </m:e>
                        <m:sup>
                          <m:r>
                            <a:rPr lang="en-US" sz="2000" b="0" i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000" b="1" i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𝟒𝟎𝟎</m:t>
                      </m:r>
                    </m:oMath>
                  </m:oMathPara>
                </a14:m>
                <a:endParaRPr lang="en-US" sz="2000" b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0" y="1844824"/>
                <a:ext cx="5762118" cy="707886"/>
              </a:xfrm>
              <a:prstGeom prst="rect">
                <a:avLst/>
              </a:prstGeom>
              <a:blipFill rotWithShape="1">
                <a:blip r:embed="rId4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171764" y="3172906"/>
                <a:ext cx="499688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rgbClr val="7030A0">
                                        <a:alpha val="50000"/>
                                      </a:srgbClr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400+400</m:t>
                          </m:r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000" b="1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𝟒𝟎𝟎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64" y="3172906"/>
                <a:ext cx="4996881" cy="6685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68008" y="4453790"/>
                <a:ext cx="4918334" cy="9862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sz="2000" i="1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3175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</a:ln>
                                  <a:latin typeface="Cambria Math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n>
                                            <a:solidFill>
                                              <a:srgbClr val="F37021">
                                                <a:alpha val="50000"/>
                                              </a:srgbClr>
                                            </a:solidFill>
                                          </a:ln>
                                          <a:solidFill>
                                            <a:srgbClr val="F37021"/>
                                          </a:solidFill>
                                          <a:latin typeface="Cambria Math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n>
                                        <a:solidFill>
                                          <a:srgbClr val="F37021">
                                            <a:alpha val="50000"/>
                                          </a:srgbClr>
                                        </a:solidFill>
                                      </a:ln>
                                      <a:solidFill>
                                        <a:srgbClr val="F3702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n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3175">
                                        <a:solidFill>
                                          <a:schemeClr val="accent1">
                                            <a:alpha val="50000"/>
                                          </a:schemeClr>
                                        </a:solidFill>
                                      </a:ln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=40∙</m:t>
                      </m:r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  <m:t>40−20</m:t>
                          </m:r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+50∙</m:t>
                      </m:r>
                      <m:d>
                        <m:dPr>
                          <m:ctrlP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/>
                              </a:solidFill>
                              <a:latin typeface="Cambria Math"/>
                              <a:cs typeface="Arial" pitchFamily="34" charset="0"/>
                            </a:rPr>
                            <m:t>50−30</m:t>
                          </m:r>
                        </m:e>
                      </m:d>
                      <m:r>
                        <a:rPr lang="en-US" sz="20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000" b="1" i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latin typeface="Cambria Math"/>
                          <a:cs typeface="Arial" pitchFamily="34" charset="0"/>
                        </a:rPr>
                        <m:t>𝟏𝟖𝟎𝟎</m:t>
                      </m:r>
                    </m:oMath>
                  </m:oMathPara>
                </a14:m>
                <a:endParaRPr lang="en-GB" sz="2000" b="1" dirty="0" smtClean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4453790"/>
                <a:ext cx="4918334" cy="98629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92476" y="5868312"/>
                <a:ext cx="5464253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 w="3175"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 −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𝜂</m:t>
                      </m:r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3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3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=1 −0.18=</m:t>
                      </m:r>
                      <m:r>
                        <a:rPr lang="en-US" sz="2400" b="1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𝟎</m:t>
                      </m:r>
                      <m:r>
                        <a:rPr lang="en-US" sz="2400" b="1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.</m:t>
                      </m:r>
                      <m:r>
                        <a:rPr lang="en-US" sz="2400" b="1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𝟕𝟐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476" y="5868312"/>
                <a:ext cx="5464253" cy="8090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34963" y="1335676"/>
            <a:ext cx="522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“Calculate the new weight”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68004" y="5399355"/>
                <a:ext cx="44038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2400" dirty="0" smtClean="0">
                    <a:ln>
                      <a:solidFill>
                        <a:schemeClr val="accent6">
                          <a:alpha val="50000"/>
                        </a:schemeClr>
                      </a:solidFill>
                    </a:ln>
                    <a:solidFill>
                      <a:schemeClr val="accent6"/>
                    </a:solidFill>
                    <a:cs typeface="Arial" pitchFamily="34" charset="0"/>
                  </a:rPr>
                  <a:t>Learning rate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 (</m:t>
                    </m:r>
                    <m:r>
                      <a:rPr lang="en-US" sz="2400" b="0" i="1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𝜂</m:t>
                    </m:r>
                    <m:r>
                      <a:rPr lang="en-US" sz="2400" b="0" i="1" dirty="0" smtClean="0">
                        <a:ln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/>
                        </a:solidFill>
                        <a:latin typeface="Cambria Math"/>
                        <a:cs typeface="Arial" pitchFamily="34" charset="0"/>
                      </a:rPr>
                      <m:t>=0.0001)</m:t>
                    </m:r>
                  </m:oMath>
                </a14:m>
                <a:endParaRPr lang="en-US" sz="2400" dirty="0" smtClean="0">
                  <a:ln>
                    <a:solidFill>
                      <a:schemeClr val="accent6">
                        <a:alpha val="50000"/>
                      </a:schemeClr>
                    </a:solidFill>
                  </a:ln>
                  <a:solidFill>
                    <a:schemeClr val="accent6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4" y="5399355"/>
                <a:ext cx="440386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216"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79548"/>
              </p:ext>
            </p:extLst>
          </p:nvPr>
        </p:nvGraphicFramePr>
        <p:xfrm>
          <a:off x="479056" y="3471685"/>
          <a:ext cx="4177081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25587"/>
                <a:gridCol w="1525747"/>
                <a:gridCol w="1525747"/>
              </a:tblGrid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</a:t>
                      </a:r>
                      <a:endParaRPr lang="en-GB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CAD (x)</a:t>
                      </a:r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accent1"/>
                          </a:solidFill>
                        </a:rPr>
                        <a:t> EUR (y)</a:t>
                      </a:r>
                      <a:endParaRPr lang="en-GB" sz="24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#1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40 </a:t>
                      </a:r>
                      <a:r>
                        <a:rPr lang="en-US" sz="18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(x1)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20 </a:t>
                      </a:r>
                      <a:r>
                        <a:rPr lang="en-US" sz="18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(y1)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#2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en-US" sz="18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(x2)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30 </a:t>
                      </a:r>
                      <a:r>
                        <a:rPr lang="en-US" sz="18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(y2)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0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19</a:t>
            </a:fld>
            <a:endParaRPr lang="en-C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99406"/>
              </p:ext>
            </p:extLst>
          </p:nvPr>
        </p:nvGraphicFramePr>
        <p:xfrm>
          <a:off x="695325" y="1603963"/>
          <a:ext cx="3298229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88765"/>
                <a:gridCol w="1204732"/>
                <a:gridCol w="1204732"/>
              </a:tblGrid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</a:t>
                      </a:r>
                      <a:endParaRPr lang="en-GB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CAD (x)</a:t>
                      </a:r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accent1"/>
                          </a:solidFill>
                        </a:rPr>
                        <a:t> EUR (y)</a:t>
                      </a:r>
                      <a:endParaRPr lang="en-GB" sz="24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#1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20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#2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GB" sz="2400" dirty="0">
                        <a:ln w="3175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</a:rPr>
                        <a:t>30</a:t>
                      </a:r>
                      <a:endParaRPr lang="en-GB" sz="2400" dirty="0">
                        <a:ln w="3175">
                          <a:solidFill>
                            <a:schemeClr val="accent1">
                              <a:alpha val="50000"/>
                            </a:schemeClr>
                          </a:solidFill>
                        </a:ln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80135766"/>
              </p:ext>
            </p:extLst>
          </p:nvPr>
        </p:nvGraphicFramePr>
        <p:xfrm>
          <a:off x="4660645" y="921442"/>
          <a:ext cx="6480720" cy="56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951984" y="1556792"/>
            <a:ext cx="4823966" cy="3816424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152532" y="1325959"/>
                <a:ext cx="165561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𝒘</m:t>
                      </m:r>
                      <m:r>
                        <a:rPr lang="en-US" sz="2400" b="1" i="0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1" i="1" dirty="0" smtClean="0">
                          <a:ln>
                            <a:solidFill>
                              <a:schemeClr val="accent3">
                                <a:alpha val="5000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Cambria Math"/>
                          <a:cs typeface="Arial" pitchFamily="34" charset="0"/>
                        </a:rPr>
                        <m:t>𝟏</m:t>
                      </m:r>
                    </m:oMath>
                  </m:oMathPara>
                </a14:m>
                <a:endParaRPr lang="en-US" sz="2400" b="1" dirty="0" smtClean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32" y="1325959"/>
                <a:ext cx="1655614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832304" y="2163228"/>
                <a:ext cx="36004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 </m:t>
                      </m:r>
                      <m:r>
                        <a:rPr lang="en-US" sz="2400" b="1" i="1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𝒘</m:t>
                      </m:r>
                      <m:r>
                        <a:rPr lang="en-US" sz="2400" b="1" i="1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1" i="1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𝟎</m:t>
                      </m:r>
                      <m:r>
                        <a:rPr lang="en-US" sz="2400" b="1" i="1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.</m:t>
                      </m:r>
                      <m:r>
                        <a:rPr lang="en-US" sz="2400" b="1" i="1" dirty="0" smtClean="0">
                          <a:ln>
                            <a:solidFill>
                              <a:srgbClr val="00B050">
                                <a:alpha val="5000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𝟕𝟐</m:t>
                      </m:r>
                    </m:oMath>
                  </m:oMathPara>
                </a14:m>
                <a:endParaRPr lang="en-US" sz="2400" b="1" dirty="0" smtClean="0">
                  <a:ln>
                    <a:solidFill>
                      <a:srgbClr val="00B050">
                        <a:alpha val="50000"/>
                      </a:srgbClr>
                    </a:solidFill>
                  </a:ln>
                  <a:solidFill>
                    <a:srgbClr val="00B05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163228"/>
                <a:ext cx="360045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5951984" y="2653712"/>
            <a:ext cx="4823966" cy="27396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16450"/>
              </p:ext>
            </p:extLst>
          </p:nvPr>
        </p:nvGraphicFramePr>
        <p:xfrm>
          <a:off x="349995" y="3739704"/>
          <a:ext cx="396081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7310"/>
                <a:gridCol w="1446752"/>
                <a:gridCol w="1446752"/>
              </a:tblGrid>
              <a:tr h="3766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Step</a:t>
                      </a:r>
                      <a:endParaRPr lang="en-GB" sz="2400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</a:rPr>
                        <a:t>W</a:t>
                      </a:r>
                      <a:endParaRPr lang="en-GB" sz="24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J(w)</a:t>
                      </a:r>
                      <a:endParaRPr lang="en-GB" sz="2400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#1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1.0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400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#2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0.72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56.72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#3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0.65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45.85</a:t>
                      </a:r>
                      <a:endParaRPr lang="en-GB" sz="2400" dirty="0">
                        <a:ln w="3175"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 flipV="1">
            <a:off x="5951984" y="2878416"/>
            <a:ext cx="4823966" cy="249480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36087" y="2884158"/>
                <a:ext cx="36004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 </m:t>
                      </m:r>
                      <m:r>
                        <a:rPr lang="en-US" sz="2400" b="1" i="1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𝒘</m:t>
                      </m:r>
                      <m:r>
                        <a:rPr lang="en-US" sz="2400" b="1" i="1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1" i="1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𝟎</m:t>
                      </m:r>
                      <m:r>
                        <a:rPr lang="en-US" sz="2400" b="1" i="1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.</m:t>
                      </m:r>
                      <m:r>
                        <a:rPr lang="en-US" sz="2400" b="1" i="1" dirty="0" smtClean="0">
                          <a:ln>
                            <a:solidFill>
                              <a:srgbClr val="00B0F0">
                                <a:alpha val="5000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Cambria Math"/>
                          <a:cs typeface="Arial" pitchFamily="34" charset="0"/>
                        </a:rPr>
                        <m:t>𝟔𝟓</m:t>
                      </m:r>
                    </m:oMath>
                  </m:oMathPara>
                </a14:m>
                <a:endParaRPr lang="en-US" sz="2400" b="1" dirty="0" smtClean="0">
                  <a:ln>
                    <a:solidFill>
                      <a:srgbClr val="00B0F0">
                        <a:alpha val="50000"/>
                      </a:srgbClr>
                    </a:solidFill>
                  </a:ln>
                  <a:solidFill>
                    <a:srgbClr val="00B0F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087" y="2884158"/>
                <a:ext cx="3600451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0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chine learning and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098" y="1989138"/>
            <a:ext cx="7454644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Neural Network(NN)?</a:t>
            </a:r>
          </a:p>
        </p:txBody>
      </p:sp>
    </p:spTree>
    <p:extLst>
      <p:ext uri="{BB962C8B-B14F-4D97-AF65-F5344CB8AC3E}">
        <p14:creationId xmlns:p14="http://schemas.microsoft.com/office/powerpoint/2010/main" val="40678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20</a:t>
            </a:fld>
            <a:endParaRPr lang="en-CA"/>
          </a:p>
        </p:txBody>
      </p:sp>
      <p:pic>
        <p:nvPicPr>
          <p:cNvPr id="11" name="Picture 2" descr="gradient descent algorithm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" y="1265833"/>
            <a:ext cx="12102938" cy="50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0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21</a:t>
            </a:fld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More Complexity for Complex Problems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More nodes, more links and more calculations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4963" y="2708275"/>
            <a:ext cx="5400675" cy="36010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695400" y="3334590"/>
                <a:ext cx="1079500" cy="10795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334590"/>
                <a:ext cx="1079500" cy="1079500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4295920" y="3861048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20" y="3861048"/>
                <a:ext cx="1080000" cy="1080000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7" idx="6"/>
            <a:endCxn id="28" idx="2"/>
          </p:cNvCxnSpPr>
          <p:nvPr/>
        </p:nvCxnSpPr>
        <p:spPr>
          <a:xfrm>
            <a:off x="1774900" y="3874340"/>
            <a:ext cx="2521020" cy="52670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75047" y="3550614"/>
                <a:ext cx="72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047" y="3550614"/>
                <a:ext cx="720725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4963" y="5775647"/>
                <a:ext cx="5400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+(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 </m:t>
                      </m:r>
                    </m:oMath>
                  </m:oMathPara>
                </a14:m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3" y="5775647"/>
                <a:ext cx="540067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34962" y="2678954"/>
            <a:ext cx="287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2 x 1 Node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695400" y="4558726"/>
                <a:ext cx="1079500" cy="10795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558726"/>
                <a:ext cx="1079500" cy="10795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stCxn id="39" idx="6"/>
            <a:endCxn id="28" idx="2"/>
          </p:cNvCxnSpPr>
          <p:nvPr/>
        </p:nvCxnSpPr>
        <p:spPr>
          <a:xfrm flipV="1">
            <a:off x="1774900" y="4401048"/>
            <a:ext cx="2521020" cy="697428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75047" y="4729876"/>
                <a:ext cx="72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047" y="4729876"/>
                <a:ext cx="720725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6456363" y="2708275"/>
            <a:ext cx="5400675" cy="35769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/>
              <p:cNvSpPr/>
              <p:nvPr/>
            </p:nvSpPr>
            <p:spPr>
              <a:xfrm>
                <a:off x="6816800" y="3141588"/>
                <a:ext cx="1079500" cy="10795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Oval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800" y="3141588"/>
                <a:ext cx="1079500" cy="1079500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10417320" y="3141588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320" y="3141588"/>
                <a:ext cx="1080000" cy="1080000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44" idx="6"/>
            <a:endCxn id="45" idx="2"/>
          </p:cNvCxnSpPr>
          <p:nvPr/>
        </p:nvCxnSpPr>
        <p:spPr>
          <a:xfrm>
            <a:off x="7896300" y="3681338"/>
            <a:ext cx="2521020" cy="250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796447" y="3116042"/>
                <a:ext cx="720725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447" y="3116042"/>
                <a:ext cx="720725" cy="542136"/>
              </a:xfrm>
              <a:prstGeom prst="rect">
                <a:avLst/>
              </a:prstGeom>
              <a:blipFill rotWithShape="1">
                <a:blip r:embed="rId10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456363" y="5445224"/>
                <a:ext cx="5400675" cy="78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2,1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 smtClean="0">
                  <a:solidFill>
                    <a:srgbClr val="000000"/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2,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5445224"/>
                <a:ext cx="5400675" cy="787139"/>
              </a:xfrm>
              <a:prstGeom prst="rect">
                <a:avLst/>
              </a:prstGeom>
              <a:blipFill rotWithShape="1">
                <a:blip r:embed="rId11"/>
                <a:stretch>
                  <a:fillRect b="-1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456362" y="2654894"/>
            <a:ext cx="287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2 x 2 Node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6816800" y="4365724"/>
                <a:ext cx="1079500" cy="107950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accent6">
                                    <a:lumMod val="7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800" y="4365724"/>
                <a:ext cx="1079500" cy="1079500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>
            <a:stCxn id="50" idx="6"/>
            <a:endCxn id="45" idx="2"/>
          </p:cNvCxnSpPr>
          <p:nvPr/>
        </p:nvCxnSpPr>
        <p:spPr>
          <a:xfrm flipV="1">
            <a:off x="7896300" y="3681588"/>
            <a:ext cx="2521020" cy="1223886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068702" y="3989831"/>
                <a:ext cx="720725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3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3"/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02" y="3989831"/>
                <a:ext cx="720725" cy="542136"/>
              </a:xfrm>
              <a:prstGeom prst="rect">
                <a:avLst/>
              </a:prstGeom>
              <a:blipFill rotWithShape="1">
                <a:blip r:embed="rId13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10417320" y="4365224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dirty="0" smtClean="0">
                              <a:ln w="3175">
                                <a:solidFill>
                                  <a:schemeClr val="bg1">
                                    <a:lumMod val="95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320" y="4365224"/>
                <a:ext cx="1080000" cy="1080000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44" idx="6"/>
            <a:endCxn id="55" idx="2"/>
          </p:cNvCxnSpPr>
          <p:nvPr/>
        </p:nvCxnSpPr>
        <p:spPr>
          <a:xfrm>
            <a:off x="7896300" y="3681338"/>
            <a:ext cx="2521020" cy="1223886"/>
          </a:xfrm>
          <a:prstGeom prst="straightConnector1">
            <a:avLst/>
          </a:prstGeom>
          <a:ln w="57150">
            <a:solidFill>
              <a:srgbClr val="F3702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6"/>
            <a:endCxn id="55" idx="2"/>
          </p:cNvCxnSpPr>
          <p:nvPr/>
        </p:nvCxnSpPr>
        <p:spPr>
          <a:xfrm flipV="1">
            <a:off x="7896300" y="4905224"/>
            <a:ext cx="2521020" cy="250"/>
          </a:xfrm>
          <a:prstGeom prst="straightConnector1">
            <a:avLst/>
          </a:prstGeom>
          <a:ln w="57150">
            <a:solidFill>
              <a:srgbClr val="F3702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8827527" y="4395657"/>
                <a:ext cx="720725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rgbClr val="F37021">
                        <a:alpha val="50000"/>
                      </a:srgbClr>
                    </a:solidFill>
                  </a:ln>
                  <a:solidFill>
                    <a:srgbClr val="F37021"/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527" y="4395657"/>
                <a:ext cx="720725" cy="542136"/>
              </a:xfrm>
              <a:prstGeom prst="rect">
                <a:avLst/>
              </a:prstGeom>
              <a:blipFill rotWithShape="1">
                <a:blip r:embed="rId15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517172" y="4039524"/>
                <a:ext cx="720725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rgbClr val="F37021">
                                    <a:alpha val="50000"/>
                                  </a:srgbClr>
                                </a:solidFill>
                              </a:ln>
                              <a:solidFill>
                                <a:srgbClr val="F37021"/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n>
                    <a:solidFill>
                      <a:srgbClr val="F37021">
                        <a:alpha val="50000"/>
                      </a:srgbClr>
                    </a:solidFill>
                  </a:ln>
                  <a:solidFill>
                    <a:srgbClr val="F37021"/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172" y="4039524"/>
                <a:ext cx="720725" cy="542136"/>
              </a:xfrm>
              <a:prstGeom prst="rect">
                <a:avLst/>
              </a:prstGeom>
              <a:blipFill rotWithShape="1">
                <a:blip r:embed="rId16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31" grpId="0"/>
      <p:bldP spid="37" grpId="0"/>
      <p:bldP spid="38" grpId="0"/>
      <p:bldP spid="39" grpId="0" animBg="1"/>
      <p:bldP spid="41" grpId="0"/>
      <p:bldP spid="43" grpId="0" animBg="1"/>
      <p:bldP spid="44" grpId="0" animBg="1"/>
      <p:bldP spid="45" grpId="0" animBg="1"/>
      <p:bldP spid="47" grpId="0"/>
      <p:bldP spid="48" grpId="0"/>
      <p:bldP spid="49" grpId="0"/>
      <p:bldP spid="50" grpId="0" animBg="1"/>
      <p:bldP spid="52" grpId="0"/>
      <p:bldP spid="55" grpId="0" animBg="1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22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4962" y="2666528"/>
            <a:ext cx="10440987" cy="36421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911287" y="3243238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7" y="3243238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087826" y="3243734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4400" i="1" dirty="0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8" idx="2"/>
          </p:cNvCxnSpPr>
          <p:nvPr/>
        </p:nvCxnSpPr>
        <p:spPr>
          <a:xfrm>
            <a:off x="2279439" y="3927314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23269" y="3387254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69" y="3387254"/>
                <a:ext cx="720725" cy="541110"/>
              </a:xfrm>
              <a:prstGeom prst="rect">
                <a:avLst/>
              </a:prstGeom>
              <a:blipFill rotWithShape="1">
                <a:blip r:embed="rId3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67755" y="4649490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cs typeface="Arial" pitchFamily="34" charset="0"/>
              </a:rPr>
              <a:t>Input</a:t>
            </a:r>
            <a:endParaRPr lang="en-US" sz="1800" dirty="0">
              <a:ln>
                <a:solidFill>
                  <a:schemeClr val="tx1">
                    <a:alpha val="50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10874" y="4649490"/>
            <a:ext cx="1699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rgbClr val="00B0F0">
                      <a:alpha val="50000"/>
                    </a:srgbClr>
                  </a:solidFill>
                </a:ln>
                <a:solidFill>
                  <a:srgbClr val="00B0F0"/>
                </a:solidFill>
                <a:cs typeface="Arial" pitchFamily="34" charset="0"/>
              </a:rPr>
              <a:t>Hidden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962" y="2204864"/>
            <a:ext cx="612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Hidden Layer &amp; Activation Function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8" idx="6"/>
            <a:endCxn id="18" idx="2"/>
          </p:cNvCxnSpPr>
          <p:nvPr/>
        </p:nvCxnSpPr>
        <p:spPr>
          <a:xfrm>
            <a:off x="6455978" y="3927810"/>
            <a:ext cx="2376326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8832304" y="3243734"/>
                <a:ext cx="1368152" cy="136815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3243734"/>
                <a:ext cx="1368152" cy="1368152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8988772" y="4649490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Output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More Complexity for Complex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12806" y="3399972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06" y="3399972"/>
                <a:ext cx="720725" cy="541110"/>
              </a:xfrm>
              <a:prstGeom prst="rect">
                <a:avLst/>
              </a:prstGeom>
              <a:blipFill rotWithShape="1">
                <a:blip r:embed="rId5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stCxn id="8" idx="0"/>
            <a:endCxn id="8" idx="4"/>
          </p:cNvCxnSpPr>
          <p:nvPr/>
        </p:nvCxnSpPr>
        <p:spPr>
          <a:xfrm>
            <a:off x="5771902" y="3243734"/>
            <a:ext cx="0" cy="13681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19807" y="3570725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𝒛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807" y="3570725"/>
                <a:ext cx="720725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35638" y="3570725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𝒂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38" y="3570725"/>
                <a:ext cx="72072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19710" y="5049600"/>
                <a:ext cx="64817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0" y="5049600"/>
                <a:ext cx="648176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3787399" y="5562996"/>
            <a:ext cx="39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1800" b="1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z</a:t>
            </a:r>
            <a:r>
              <a:rPr lang="en-US" sz="18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: output of 1</a:t>
            </a:r>
            <a:r>
              <a:rPr lang="en-US" sz="1800" baseline="300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st</a:t>
            </a:r>
            <a:r>
              <a:rPr lang="en-US" sz="18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 layer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87399" y="5881528"/>
            <a:ext cx="39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1800" b="1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g</a:t>
            </a:r>
            <a:r>
              <a:rPr lang="en-US" sz="18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/>
                </a:solidFill>
                <a:cs typeface="Arial" pitchFamily="34" charset="0"/>
              </a:rPr>
              <a:t>: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0767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rve cell activ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" y="1800278"/>
            <a:ext cx="7254057" cy="458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23</a:t>
            </a:fld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Activation Function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50710" y="2607236"/>
            <a:ext cx="468052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Threshold Potential in Neural Cell</a:t>
            </a:r>
          </a:p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cell does not activate until the input signal reaches certain strength, or threshold.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3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24</a:t>
            </a:fld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Activation Function</a:t>
            </a:r>
          </a:p>
        </p:txBody>
      </p:sp>
      <p:pic>
        <p:nvPicPr>
          <p:cNvPr id="27652" name="Picture 4" descr="relu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118" y="2708920"/>
            <a:ext cx="8640763" cy="34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4962" y="1916832"/>
            <a:ext cx="1044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To duplicate the Threshold Potential, we introduce activation function.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8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25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4962" y="2666528"/>
            <a:ext cx="10440987" cy="36421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911287" y="4292600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7" y="4292600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087826" y="4293096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4400" i="1" dirty="0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/>
          <p:cNvCxnSpPr>
            <a:stCxn id="7" idx="6"/>
            <a:endCxn id="8" idx="2"/>
          </p:cNvCxnSpPr>
          <p:nvPr/>
        </p:nvCxnSpPr>
        <p:spPr>
          <a:xfrm>
            <a:off x="2279439" y="4976676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3269" y="4436616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69" y="4436616"/>
                <a:ext cx="720725" cy="541110"/>
              </a:xfrm>
              <a:prstGeom prst="rect">
                <a:avLst/>
              </a:prstGeom>
              <a:blipFill rotWithShape="1">
                <a:blip r:embed="rId3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4962" y="2204864"/>
            <a:ext cx="669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Forward Propagation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5" name="Straight Arrow Connector 14"/>
          <p:cNvCxnSpPr>
            <a:stCxn id="8" idx="6"/>
            <a:endCxn id="16" idx="2"/>
          </p:cNvCxnSpPr>
          <p:nvPr/>
        </p:nvCxnSpPr>
        <p:spPr>
          <a:xfrm>
            <a:off x="6455978" y="4977172"/>
            <a:ext cx="2376326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8832304" y="4293096"/>
                <a:ext cx="1368152" cy="136815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293096"/>
                <a:ext cx="1368152" cy="1368152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Multiple Layer Training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12806" y="4449334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06" y="4449334"/>
                <a:ext cx="720725" cy="541110"/>
              </a:xfrm>
              <a:prstGeom prst="rect">
                <a:avLst/>
              </a:prstGeom>
              <a:blipFill rotWithShape="1">
                <a:blip r:embed="rId5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8" idx="0"/>
            <a:endCxn id="8" idx="4"/>
          </p:cNvCxnSpPr>
          <p:nvPr/>
        </p:nvCxnSpPr>
        <p:spPr>
          <a:xfrm>
            <a:off x="5771902" y="4293096"/>
            <a:ext cx="0" cy="13681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119807" y="4620087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𝒛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807" y="4620087"/>
                <a:ext cx="720725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35638" y="4620087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𝒂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38" y="4620087"/>
                <a:ext cx="72072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/>
          <p:cNvCxnSpPr>
            <a:stCxn id="7" idx="0"/>
            <a:endCxn id="8" idx="0"/>
          </p:cNvCxnSpPr>
          <p:nvPr/>
        </p:nvCxnSpPr>
        <p:spPr>
          <a:xfrm rot="16200000" flipH="1">
            <a:off x="3683384" y="2204579"/>
            <a:ext cx="496" cy="4176539"/>
          </a:xfrm>
          <a:prstGeom prst="curvedConnector3">
            <a:avLst>
              <a:gd name="adj1" fmla="val -151068548"/>
            </a:avLst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8" idx="0"/>
            <a:endCxn id="16" idx="0"/>
          </p:cNvCxnSpPr>
          <p:nvPr/>
        </p:nvCxnSpPr>
        <p:spPr>
          <a:xfrm rot="5400000" flipH="1" flipV="1">
            <a:off x="7644141" y="2420857"/>
            <a:ext cx="12700" cy="3744478"/>
          </a:xfrm>
          <a:prstGeom prst="curvedConnector3">
            <a:avLst>
              <a:gd name="adj1" fmla="val 5700000"/>
            </a:avLst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09423" y="2887890"/>
                <a:ext cx="2548219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𝒛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1" i="1" dirty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r>
                        <a:rPr lang="en-US" sz="2800" b="1" i="1" dirty="0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𝒙</m:t>
                      </m:r>
                    </m:oMath>
                  </m:oMathPara>
                </a14:m>
                <a:endParaRPr lang="en-US" sz="24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423" y="2887890"/>
                <a:ext cx="2548219" cy="541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97792" y="3327375"/>
                <a:ext cx="2548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𝒂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𝒈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(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𝒛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92" y="3327375"/>
                <a:ext cx="2548219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376381" y="2967334"/>
                <a:ext cx="2548219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𝒚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r>
                        <a:rPr lang="en-US" sz="24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𝒂</m:t>
                      </m:r>
                    </m:oMath>
                  </m:oMathPara>
                </a14:m>
                <a:endParaRPr lang="en-US" sz="24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81" y="2967334"/>
                <a:ext cx="2548219" cy="4932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8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26</a:t>
            </a:fld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4962" y="2666528"/>
            <a:ext cx="10440987" cy="364219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911287" y="3140968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7" y="3140968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087826" y="3141464"/>
            <a:ext cx="1368152" cy="136815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4400" i="1" dirty="0">
              <a:ln w="3175"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Straight Arrow Connector 9"/>
          <p:cNvCxnSpPr>
            <a:stCxn id="7" idx="6"/>
            <a:endCxn id="8" idx="2"/>
          </p:cNvCxnSpPr>
          <p:nvPr/>
        </p:nvCxnSpPr>
        <p:spPr>
          <a:xfrm>
            <a:off x="2279439" y="3825044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3269" y="3284984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69" y="3284984"/>
                <a:ext cx="720725" cy="541110"/>
              </a:xfrm>
              <a:prstGeom prst="rect">
                <a:avLst/>
              </a:prstGeom>
              <a:blipFill rotWithShape="1">
                <a:blip r:embed="rId3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4962" y="2204864"/>
            <a:ext cx="669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Backward Propagation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5" name="Straight Arrow Connector 14"/>
          <p:cNvCxnSpPr>
            <a:stCxn id="8" idx="6"/>
            <a:endCxn id="16" idx="2"/>
          </p:cNvCxnSpPr>
          <p:nvPr/>
        </p:nvCxnSpPr>
        <p:spPr>
          <a:xfrm>
            <a:off x="6455978" y="3825540"/>
            <a:ext cx="2376326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8832304" y="3141464"/>
                <a:ext cx="1368152" cy="136815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3141464"/>
                <a:ext cx="1368152" cy="1368152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Multiple Layer Training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12806" y="3297702"/>
                <a:ext cx="720725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800" b="1" i="1" dirty="0" smtClean="0">
                              <a:ln>
                                <a:solidFill>
                                  <a:schemeClr val="accent6">
                                    <a:lumMod val="60000"/>
                                    <a:lumOff val="40000"/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06" y="3297702"/>
                <a:ext cx="720725" cy="541110"/>
              </a:xfrm>
              <a:prstGeom prst="rect">
                <a:avLst/>
              </a:prstGeom>
              <a:blipFill rotWithShape="1">
                <a:blip r:embed="rId5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8" idx="0"/>
            <a:endCxn id="8" idx="4"/>
          </p:cNvCxnSpPr>
          <p:nvPr/>
        </p:nvCxnSpPr>
        <p:spPr>
          <a:xfrm>
            <a:off x="5771902" y="3141464"/>
            <a:ext cx="0" cy="13681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119807" y="3468455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𝒛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807" y="3468455"/>
                <a:ext cx="720725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35638" y="3468455"/>
                <a:ext cx="720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n>
                            <a:solidFill>
                              <a:schemeClr val="accent6">
                                <a:lumMod val="60000"/>
                                <a:lumOff val="40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𝒂</m:t>
                      </m:r>
                    </m:oMath>
                  </m:oMathPara>
                </a14:m>
                <a:endParaRPr lang="en-US" sz="36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38" y="3468455"/>
                <a:ext cx="72072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/>
          <p:cNvCxnSpPr>
            <a:stCxn id="8" idx="4"/>
            <a:endCxn id="7" idx="4"/>
          </p:cNvCxnSpPr>
          <p:nvPr/>
        </p:nvCxnSpPr>
        <p:spPr>
          <a:xfrm rot="5400000" flipH="1">
            <a:off x="3683385" y="2421099"/>
            <a:ext cx="496" cy="4176539"/>
          </a:xfrm>
          <a:prstGeom prst="curvedConnector3">
            <a:avLst>
              <a:gd name="adj1" fmla="val -125464919"/>
            </a:avLst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6" idx="4"/>
            <a:endCxn id="8" idx="4"/>
          </p:cNvCxnSpPr>
          <p:nvPr/>
        </p:nvCxnSpPr>
        <p:spPr>
          <a:xfrm rot="5400000">
            <a:off x="7644141" y="2637377"/>
            <a:ext cx="12700" cy="3744478"/>
          </a:xfrm>
          <a:prstGeom prst="curvedConnector3">
            <a:avLst>
              <a:gd name="adj1" fmla="val 5100000"/>
            </a:avLst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825771" y="5305425"/>
                <a:ext cx="7819829" cy="88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/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1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cs typeface="Arial" pitchFamily="34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n w="3175">
                                <a:solidFill>
                                  <a:schemeClr val="accent6">
                                    <a:alpha val="50000"/>
                                  </a:schemeClr>
                                </a:solidFill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Arial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n w="3175">
                                    <a:solidFill>
                                      <a:schemeClr val="accent6">
                                        <a:alpha val="50000"/>
                                      </a:schemeClr>
                                    </a:solidFill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cs typeface="Arial" pitchFamily="34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 dirty="0">
                  <a:ln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71" y="5305425"/>
                <a:ext cx="7819829" cy="88120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27</a:t>
            </a:fld>
            <a:endParaRPr lang="en-CA"/>
          </a:p>
        </p:txBody>
      </p:sp>
      <p:pic>
        <p:nvPicPr>
          <p:cNvPr id="29698" name="Picture 2" descr="https://www.jeremyjordan.me/content/images/2017/07/Screen-Shot-2017-07-18-at-10.40.52-AM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317" y="1268760"/>
            <a:ext cx="8355365" cy="41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www.jeremyjordan.me/content/images/2017/07/Screen-Shot-2017-07-19-at-12.25.31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184" y="1298894"/>
            <a:ext cx="979563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4962" y="5703639"/>
            <a:ext cx="1044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more complex the model is, the more expensive* to calculate!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28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But Why Use Hidden Layer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Because not all problems are linear (The world is complex!)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3690" y="3450817"/>
            <a:ext cx="5752310" cy="2930511"/>
            <a:chOff x="511450" y="2564904"/>
            <a:chExt cx="7024413" cy="3578583"/>
          </a:xfrm>
        </p:grpSpPr>
        <p:pic>
          <p:nvPicPr>
            <p:cNvPr id="7174" name="Picture 6" descr="free fall grap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654" b="18419"/>
            <a:stretch/>
          </p:blipFill>
          <p:spPr bwMode="auto">
            <a:xfrm>
              <a:off x="511450" y="2564904"/>
              <a:ext cx="7024413" cy="3578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95325" y="5301556"/>
              <a:ext cx="576064" cy="5760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43690" y="2689275"/>
            <a:ext cx="540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Parabolic: </a:t>
            </a:r>
            <a:r>
              <a:rPr lang="en-US" sz="24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Throwing a ball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7176" name="Picture 8" descr="monthly temperature grap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7471" y="3171280"/>
            <a:ext cx="5970319" cy="321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275387" y="2709615"/>
            <a:ext cx="540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Periodic: </a:t>
            </a:r>
            <a:r>
              <a:rPr lang="en-US" sz="2400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Monthly Temperature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2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29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But Why Use Hidden Layer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Combining Linear to Break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Linearity</a:t>
            </a:r>
            <a:r>
              <a:rPr lang="en-CA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Problem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6" name="Picture 2" descr="machine learning and neural network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339" y="2627095"/>
            <a:ext cx="5058936" cy="296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xample number of layers in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3847" y="2917073"/>
            <a:ext cx="6513191" cy="23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82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Neural Network(NN)?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360" y="2060848"/>
            <a:ext cx="504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One of the most successful model in </a:t>
            </a: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Machine Learning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755" y="2963847"/>
            <a:ext cx="431202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Computer Vision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Face Recognition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Speech Recognition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Machine Translation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Vehicle Control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E-Mail Filtering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Medical Diagnosis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Automated Trading System…</a:t>
            </a:r>
          </a:p>
        </p:txBody>
      </p:sp>
      <p:pic>
        <p:nvPicPr>
          <p:cNvPr id="6148" name="Picture 4" descr="machine translation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286" y="1791922"/>
            <a:ext cx="4536877" cy="171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ê´ë ¨ ì´ë¯¸ì§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956" y="3621630"/>
            <a:ext cx="4681538" cy="26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/>
              <a:t>30</a:t>
            </a:fld>
            <a:endParaRPr lang="en-CA"/>
          </a:p>
        </p:txBody>
      </p:sp>
      <p:pic>
        <p:nvPicPr>
          <p:cNvPr id="921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98" y="150540"/>
            <a:ext cx="11037718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88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FF909EE-2C65-48BC-95E5-26F3591A45A6}" type="slidenum">
              <a:rPr lang="en-CA" smtClean="0"/>
              <a:t>31</a:t>
            </a:fld>
            <a:endParaRPr lang="en-CA"/>
          </a:p>
        </p:txBody>
      </p:sp>
      <p:pic>
        <p:nvPicPr>
          <p:cNvPr id="7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7896" y="2382674"/>
            <a:ext cx="6840946" cy="40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4963" y="1176894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The Key is Complex Network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Complex Model Can Capture the Complex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Pattern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32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176894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Side Effects of Complexity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Neural Network has expensive calculation cost.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32772" name="Picture 4" descr="ê´ë ¨ ì´ë¯¸ì§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365" y="2801681"/>
            <a:ext cx="4657951" cy="23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gpu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587" y="4259799"/>
            <a:ext cx="2030144" cy="20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amazon aws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3744" y="2610903"/>
            <a:ext cx="4897189" cy="27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33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176894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Side Effects of Complexity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The Black Box Problem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3584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5215" y="2279023"/>
            <a:ext cx="5741570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47200" y="6524625"/>
            <a:ext cx="2844800" cy="333375"/>
          </a:xfrm>
        </p:spPr>
        <p:txBody>
          <a:bodyPr/>
          <a:lstStyle/>
          <a:p>
            <a:fld id="{3FF909EE-2C65-48BC-95E5-26F3591A45A6}" type="slidenum">
              <a:rPr lang="en-CA" smtClean="0"/>
              <a:t>34</a:t>
            </a:fld>
            <a:endParaRPr lang="en-CA"/>
          </a:p>
        </p:txBody>
      </p:sp>
      <p:pic>
        <p:nvPicPr>
          <p:cNvPr id="36866" name="Picture 2" descr="stack more layers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627" y="0"/>
            <a:ext cx="75121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98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35</a:t>
            </a:fld>
            <a:endParaRPr lang="en-CA"/>
          </a:p>
        </p:txBody>
      </p:sp>
      <p:pic>
        <p:nvPicPr>
          <p:cNvPr id="32770" name="Picture 2" descr="convolutional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9455" y="3354970"/>
            <a:ext cx="4260985" cy="309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4963" y="1176894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lvl="0"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Advanced Neural Network Model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Stacking More Layers</a:t>
            </a:r>
            <a:endParaRPr lang="en-US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688" y="2556772"/>
            <a:ext cx="3804118" cy="40011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i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CNN: Convolution Neural Network</a:t>
            </a:r>
            <a:endParaRPr lang="en-US" sz="1800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19847" y="2556772"/>
            <a:ext cx="3579954" cy="40011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i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RNN: Recurrent Neural Network</a:t>
            </a:r>
            <a:endParaRPr lang="en-US" sz="1800" i="1" dirty="0"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798" name="Picture 6" descr="RN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2778" y="3204700"/>
            <a:ext cx="4870686" cy="33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5688" y="2956882"/>
            <a:ext cx="3995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Image, Speech and Text Recognition</a:t>
            </a:r>
            <a:endParaRPr lang="en-US" sz="18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9847" y="2956882"/>
            <a:ext cx="33616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Specialized in Sequential Data</a:t>
            </a:r>
            <a:endParaRPr lang="en-US" sz="18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36</a:t>
            </a:fld>
            <a:endParaRPr lang="en-CA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380" y="2132856"/>
            <a:ext cx="11615212" cy="39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4963" y="1176894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lvl="0"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Advanced Neural Network Model</a:t>
            </a:r>
          </a:p>
        </p:txBody>
      </p:sp>
    </p:spTree>
    <p:extLst>
      <p:ext uri="{BB962C8B-B14F-4D97-AF65-F5344CB8AC3E}">
        <p14:creationId xmlns:p14="http://schemas.microsoft.com/office/powerpoint/2010/main" val="24967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739949"/>
            <a:ext cx="10972800" cy="3849291"/>
          </a:xfrm>
          <a:prstGeom prst="rect">
            <a:avLst/>
          </a:prstGeom>
        </p:spPr>
        <p:txBody>
          <a:bodyPr lIns="91434" tIns="45718" rIns="91434" bIns="45718">
            <a:normAutofit/>
          </a:bodyPr>
          <a:lstStyle>
            <a:lvl1pPr marL="342891" indent="-34289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51" indent="-326563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indent="-304792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17" indent="-365751">
              <a:spcBef>
                <a:spcPts val="700"/>
              </a:spcBef>
              <a:buSzPct val="100000"/>
              <a:buFont typeface="Arial"/>
              <a:buChar char="–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05" indent="-365751">
              <a:spcBef>
                <a:spcPts val="700"/>
              </a:spcBef>
              <a:buSzPct val="100000"/>
              <a:buFont typeface="Arial"/>
              <a:buChar char="»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651694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82" indent="-365751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66070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23258" indent="-365750">
              <a:spcBef>
                <a:spcPts val="700"/>
              </a:spcBef>
              <a:buSzPct val="100000"/>
              <a:buFont typeface="Arial"/>
              <a:buChar char="•"/>
              <a:defRPr sz="3200" b="1">
                <a:solidFill>
                  <a:srgbClr val="006EB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8800" kern="0" dirty="0" smtClean="0"/>
              <a:t>Q &amp; A</a:t>
            </a:r>
            <a:endParaRPr lang="en-US" sz="8800" kern="0" dirty="0"/>
          </a:p>
        </p:txBody>
      </p:sp>
    </p:spTree>
    <p:extLst>
      <p:ext uri="{BB962C8B-B14F-4D97-AF65-F5344CB8AC3E}">
        <p14:creationId xmlns:p14="http://schemas.microsoft.com/office/powerpoint/2010/main" val="33270867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4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Neural Network(NN)?</a:t>
            </a:r>
          </a:p>
        </p:txBody>
      </p:sp>
      <p:pic>
        <p:nvPicPr>
          <p:cNvPr id="1026" name="Picture 2" descr="brain neural network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11"/>
          <a:stretch/>
        </p:blipFill>
        <p:spPr bwMode="auto">
          <a:xfrm>
            <a:off x="371340" y="2707945"/>
            <a:ext cx="9361040" cy="331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7283" y="2277783"/>
            <a:ext cx="453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Biological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346" y="2284132"/>
            <a:ext cx="453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614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5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What is Neural Network(NN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)?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Overview of Artificial Neural Network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336" y="2408770"/>
            <a:ext cx="7056164" cy="411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75500" y="2599393"/>
            <a:ext cx="469296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Network with nodes </a:t>
            </a:r>
            <a:r>
              <a:rPr lang="en-US" sz="2400" b="1" dirty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and </a:t>
            </a: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links.</a:t>
            </a:r>
            <a:endParaRPr lang="en-US" sz="24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Each circle represents neuron, and an arrow represents a connection of output of one neuron to the input of another neuron at next layer.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machine captures the pattern of the data and record into the connections, or </a:t>
            </a: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weights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4963" y="3140619"/>
            <a:ext cx="6481762" cy="31687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6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334963" y="1336389"/>
            <a:ext cx="11522075" cy="10279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How Neural Network Works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?</a:t>
            </a:r>
          </a:p>
          <a:p>
            <a:pPr lvl="0" defTabSz="914354">
              <a:spcBef>
                <a:spcPct val="20000"/>
              </a:spcBef>
            </a:pPr>
            <a:r>
              <a:rPr lang="en-US" sz="2400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→ </a:t>
            </a:r>
            <a:r>
              <a:rPr lang="en-US" sz="2400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Each node has linear function between its input and output.</a:t>
            </a:r>
            <a:endParaRPr lang="en-CA" sz="2400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695325" y="3717328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3717328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4871864" y="3717824"/>
                <a:ext cx="1368152" cy="136815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3717824"/>
                <a:ext cx="1368152" cy="136815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6"/>
            <a:endCxn id="9" idx="2"/>
          </p:cNvCxnSpPr>
          <p:nvPr/>
        </p:nvCxnSpPr>
        <p:spPr>
          <a:xfrm>
            <a:off x="2063477" y="4401404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07307" y="3861344"/>
            <a:ext cx="72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cs typeface="Arial" pitchFamily="34" charset="0"/>
              </a:rPr>
              <a:t>w</a:t>
            </a:r>
            <a:endParaRPr lang="en-US" sz="24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793" y="5123580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cs typeface="Arial" pitchFamily="34" charset="0"/>
              </a:rPr>
              <a:t>Input</a:t>
            </a:r>
            <a:endParaRPr lang="en-US" sz="1800" dirty="0">
              <a:ln>
                <a:solidFill>
                  <a:schemeClr val="tx1">
                    <a:alpha val="50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8333" y="5123580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963" y="5395863"/>
                <a:ext cx="64817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GB" sz="4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3" y="5395863"/>
                <a:ext cx="6481762" cy="7694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470650" y="5893021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650" y="5893021"/>
                <a:ext cx="38638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44859" y="2640891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859" y="2640891"/>
                <a:ext cx="391004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V="1">
            <a:off x="7535863" y="5013323"/>
            <a:ext cx="4127981" cy="1295997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554494">
            <a:off x="8976003" y="5097012"/>
            <a:ext cx="165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rPr>
              <a:t>Low w</a:t>
            </a:r>
            <a:endParaRPr lang="en-US" sz="2000" dirty="0">
              <a:ln>
                <a:solidFill>
                  <a:schemeClr val="accent3">
                    <a:alpha val="50000"/>
                  </a:schemeClr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535863" y="2708869"/>
            <a:ext cx="4032745" cy="3584263"/>
          </a:xfrm>
          <a:prstGeom prst="line">
            <a:avLst/>
          </a:prstGeom>
          <a:ln w="57150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35863" y="6309319"/>
            <a:ext cx="432117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535863" y="2569032"/>
            <a:ext cx="0" cy="37402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033373">
            <a:off x="8507686" y="3955731"/>
            <a:ext cx="165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rgbClr val="F37021">
                      <a:alpha val="50000"/>
                    </a:srgbClr>
                  </a:solidFill>
                </a:ln>
                <a:solidFill>
                  <a:srgbClr val="F37021"/>
                </a:solidFill>
                <a:cs typeface="Arial" pitchFamily="34" charset="0"/>
              </a:rPr>
              <a:t>High w</a:t>
            </a:r>
            <a:endParaRPr lang="en-US" sz="2000" dirty="0">
              <a:ln>
                <a:solidFill>
                  <a:srgbClr val="F37021">
                    <a:alpha val="50000"/>
                  </a:srgbClr>
                </a:solidFill>
              </a:ln>
              <a:solidFill>
                <a:srgbClr val="F3702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6225" y="2564555"/>
            <a:ext cx="287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Linear Function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4962" y="2678954"/>
            <a:ext cx="287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1 x 1 Node</a:t>
            </a:r>
            <a:endParaRPr lang="en-US" sz="20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40061" y="4552025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1159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7</a:t>
            </a:fld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Linear Regression: Currency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3313088" y="4218138"/>
                <a:ext cx="1368152" cy="1368152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accent6">
                                <a:lumMod val="75000"/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accent6">
                        <a:lumMod val="75000"/>
                        <a:alpha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88" y="4218138"/>
                <a:ext cx="1368152" cy="1368152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7489627" y="4218634"/>
                <a:ext cx="1368152" cy="1368152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n w="3175">
                            <a:solidFill>
                              <a:schemeClr val="bg1">
                                <a:lumMod val="95000"/>
                                <a:alpha val="5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sz="4400" i="1" dirty="0">
                  <a:ln w="3175">
                    <a:solidFill>
                      <a:schemeClr val="bg1">
                        <a:lumMod val="95000"/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27" y="4218634"/>
                <a:ext cx="1368152" cy="1368152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33" idx="6"/>
            <a:endCxn id="34" idx="2"/>
          </p:cNvCxnSpPr>
          <p:nvPr/>
        </p:nvCxnSpPr>
        <p:spPr>
          <a:xfrm>
            <a:off x="4681240" y="4902214"/>
            <a:ext cx="2808387" cy="49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25070" y="4343193"/>
            <a:ext cx="72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b="1" i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cs typeface="Arial" pitchFamily="34" charset="0"/>
              </a:rPr>
              <a:t>w</a:t>
            </a:r>
            <a:endParaRPr lang="en-US" sz="2400" i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69556" y="5408366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cs typeface="Arial" pitchFamily="34" charset="0"/>
              </a:rPr>
              <a:t>Input</a:t>
            </a:r>
            <a:endParaRPr lang="en-US" sz="1800" dirty="0">
              <a:ln>
                <a:solidFill>
                  <a:schemeClr val="tx1">
                    <a:alpha val="50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46096" y="5408366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Output</a:t>
            </a:r>
          </a:p>
        </p:txBody>
      </p:sp>
      <p:pic>
        <p:nvPicPr>
          <p:cNvPr id="10242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1151953" y="4278577"/>
            <a:ext cx="1822749" cy="87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anadian dollar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63720">
            <a:off x="935681" y="4831629"/>
            <a:ext cx="1822749" cy="87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ur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6738">
            <a:off x="9072648" y="4209062"/>
            <a:ext cx="1957387" cy="10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5 euro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766738">
            <a:off x="9152213" y="4577312"/>
            <a:ext cx="1968329" cy="10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35360" y="2060848"/>
            <a:ext cx="86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How much is the exchange rate between CAD to EUR?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58036" y="5015234"/>
            <a:ext cx="105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weight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5688" y="3209235"/>
            <a:ext cx="2056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200" b="1" dirty="0" smtClean="0">
                <a:ln w="3175">
                  <a:solidFill>
                    <a:schemeClr val="tx1">
                      <a:alpha val="50000"/>
                    </a:schemeClr>
                  </a:solidFill>
                </a:ln>
                <a:cs typeface="Arial" pitchFamily="34" charset="0"/>
              </a:rPr>
              <a:t>40 CAD</a:t>
            </a:r>
            <a:endParaRPr lang="en-US" sz="2800" b="1" dirty="0">
              <a:ln w="3175">
                <a:solidFill>
                  <a:schemeClr val="tx1">
                    <a:alpha val="50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089196" y="3209235"/>
            <a:ext cx="2056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3200" b="1" dirty="0" smtClean="0">
                <a:ln w="3175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/>
                </a:solidFill>
                <a:cs typeface="Arial" pitchFamily="34" charset="0"/>
              </a:rPr>
              <a:t>25 EUR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90672" y="2996952"/>
            <a:ext cx="301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Exchange Rate</a:t>
            </a:r>
          </a:p>
        </p:txBody>
      </p:sp>
      <p:cxnSp>
        <p:nvCxnSpPr>
          <p:cNvPr id="78" name="Straight Arrow Connector 77"/>
          <p:cNvCxnSpPr>
            <a:stCxn id="75" idx="3"/>
            <a:endCxn id="76" idx="1"/>
          </p:cNvCxnSpPr>
          <p:nvPr/>
        </p:nvCxnSpPr>
        <p:spPr>
          <a:xfrm>
            <a:off x="3112005" y="3501623"/>
            <a:ext cx="5977191" cy="0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082053" y="3593955"/>
            <a:ext cx="400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What if the rate is dynamic?</a:t>
            </a:r>
          </a:p>
        </p:txBody>
      </p:sp>
    </p:spTree>
    <p:extLst>
      <p:ext uri="{BB962C8B-B14F-4D97-AF65-F5344CB8AC3E}">
        <p14:creationId xmlns:p14="http://schemas.microsoft.com/office/powerpoint/2010/main" val="26870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0296" y="6525344"/>
            <a:ext cx="2844800" cy="332656"/>
          </a:xfrm>
        </p:spPr>
        <p:txBody>
          <a:bodyPr/>
          <a:lstStyle/>
          <a:p>
            <a:fld id="{3FF909EE-2C65-48BC-95E5-26F3591A45A6}" type="slidenum">
              <a:rPr lang="en-CA" smtClean="0"/>
              <a:t>8</a:t>
            </a:fld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Linear Regression: Currency Exchange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1844824"/>
            <a:ext cx="8640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Let’s guess exchange rate (weight) from 3 data points.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96168"/>
              </p:ext>
            </p:extLst>
          </p:nvPr>
        </p:nvGraphicFramePr>
        <p:xfrm>
          <a:off x="349499" y="3708052"/>
          <a:ext cx="4667001" cy="21692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46051"/>
                <a:gridCol w="1810475"/>
                <a:gridCol w="1810475"/>
              </a:tblGrid>
              <a:tr h="542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CAD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EUR</a:t>
                      </a:r>
                      <a:endParaRPr lang="en-GB" sz="2400" dirty="0"/>
                    </a:p>
                  </a:txBody>
                  <a:tcPr/>
                </a:tc>
              </a:tr>
              <a:tr h="542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#1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40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2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#2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35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23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#3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80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n w="3175">
                            <a:solidFill>
                              <a:schemeClr val="accent6">
                                <a:alpha val="50000"/>
                              </a:scheme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50</a:t>
                      </a:r>
                      <a:endParaRPr lang="en-GB" sz="2400" dirty="0">
                        <a:ln w="3175">
                          <a:solidFill>
                            <a:schemeClr val="accent6">
                              <a:alpha val="50000"/>
                            </a:scheme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5955" y="2827039"/>
            <a:ext cx="417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Currency Exchange Deals</a:t>
            </a:r>
            <a:endParaRPr lang="en-US" sz="20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5274" y="4437112"/>
            <a:ext cx="720725" cy="8640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456363" y="4266951"/>
                <a:ext cx="5040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25=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×40</m:t>
                      </m:r>
                    </m:oMath>
                  </m:oMathPara>
                </a14:m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4266951"/>
                <a:ext cx="504031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456363" y="3690887"/>
                <a:ext cx="5040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𝑬𝑼𝑹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𝒆𝒙𝒄𝒉𝒂𝒏𝒈𝒆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𝒓𝒂𝒕𝒆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𝑪𝑨𝑫</m:t>
                      </m:r>
                    </m:oMath>
                  </m:oMathPara>
                </a14:m>
                <a:endParaRPr lang="en-GB" sz="24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3690887"/>
                <a:ext cx="504031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42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56363" y="4809119"/>
                <a:ext cx="5040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35=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×50</m:t>
                      </m:r>
                    </m:oMath>
                  </m:oMathPara>
                </a14:m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4809119"/>
                <a:ext cx="504031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456363" y="5351288"/>
                <a:ext cx="5040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50=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×80</m:t>
                      </m:r>
                    </m:oMath>
                  </m:oMathPara>
                </a14:m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63" y="5351288"/>
                <a:ext cx="504031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34963" y="3307942"/>
            <a:ext cx="4681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u="sng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Not all deals had a same exchange rate!</a:t>
            </a:r>
            <a:endParaRPr lang="en-GB" b="1" i="1" u="sng" dirty="0"/>
          </a:p>
        </p:txBody>
      </p:sp>
      <p:sp>
        <p:nvSpPr>
          <p:cNvPr id="44" name="Rectangle 43"/>
          <p:cNvSpPr/>
          <p:nvPr/>
        </p:nvSpPr>
        <p:spPr>
          <a:xfrm>
            <a:off x="6456363" y="2937138"/>
            <a:ext cx="4681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u="sng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There is no w that perfectly matches all of those equation!!</a:t>
            </a:r>
            <a:endParaRPr lang="en-GB" b="1" i="1" u="sng" dirty="0"/>
          </a:p>
        </p:txBody>
      </p:sp>
    </p:spTree>
    <p:extLst>
      <p:ext uri="{BB962C8B-B14F-4D97-AF65-F5344CB8AC3E}">
        <p14:creationId xmlns:p14="http://schemas.microsoft.com/office/powerpoint/2010/main" val="3670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9</a:t>
            </a:fld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432768" y="836712"/>
            <a:ext cx="6480720" cy="5603183"/>
            <a:chOff x="3143672" y="2085181"/>
            <a:chExt cx="5230573" cy="4522315"/>
          </a:xfrm>
        </p:grpSpPr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1713141890"/>
                </p:ext>
              </p:extLst>
            </p:nvPr>
          </p:nvGraphicFramePr>
          <p:xfrm>
            <a:off x="3143672" y="2085181"/>
            <a:ext cx="5230573" cy="45223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" name="Straight Connector 6"/>
            <p:cNvCxnSpPr/>
            <p:nvPr/>
          </p:nvCxnSpPr>
          <p:spPr>
            <a:xfrm flipV="1">
              <a:off x="4174018" y="2812903"/>
              <a:ext cx="3543137" cy="2886446"/>
            </a:xfrm>
            <a:prstGeom prst="line">
              <a:avLst/>
            </a:prstGeom>
            <a:ln w="3810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19198656">
              <a:off x="4978975" y="3431316"/>
              <a:ext cx="2838321" cy="4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ct val="20000"/>
                </a:spcBef>
              </a:pPr>
              <a:r>
                <a:rPr lang="en-US" sz="2800" dirty="0" smtClean="0">
                  <a:ln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/>
                  </a:solidFill>
                  <a:cs typeface="Arial" pitchFamily="34" charset="0"/>
                </a:rPr>
                <a:t>Exchange Rate?</a:t>
              </a:r>
              <a:endParaRPr lang="en-US" sz="2400" dirty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75500" y="1600573"/>
            <a:ext cx="46929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Regression Problem</a:t>
            </a:r>
            <a:endParaRPr lang="en-US" sz="2400" b="1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Let’s find the best exchange rate that fits well </a:t>
            </a:r>
            <a:r>
              <a:rPr lang="en-US" sz="20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(but not perfectly)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for every data points.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The weight here can be represented as “</a:t>
            </a:r>
            <a:r>
              <a:rPr lang="en-US" sz="2400" dirty="0" err="1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trendline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”.</a:t>
            </a:r>
          </a:p>
          <a:p>
            <a:pPr lvl="0">
              <a:spcBef>
                <a:spcPct val="20000"/>
              </a:spcBef>
            </a:pP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</a:pP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Finding the best linear “</a:t>
            </a:r>
            <a:r>
              <a:rPr lang="en-US" sz="2400" dirty="0" err="1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trendline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” is the </a:t>
            </a:r>
            <a:r>
              <a:rPr lang="en-US" sz="2400" b="1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Linear Regression Problem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</a:t>
            </a:r>
            <a:endParaRPr lang="en-US" sz="20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FFFFFF"/>
      </a:dk1>
      <a:lt1>
        <a:srgbClr val="279DD9"/>
      </a:lt1>
      <a:dk2>
        <a:srgbClr val="A7A7A7"/>
      </a:dk2>
      <a:lt2>
        <a:srgbClr val="535353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54A4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54A4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79DD9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_dlc_DocId xmlns="7b0ce932-0cfe-456f-8102-1a6bc8116a95">WXTAS5ZCFHPA-1237-122</_dlc_DocId>
    <_dlc_DocIdUrl xmlns="7b0ce932-0cfe-456f-8102-1a6bc8116a95">
      <Url>http://intranet.icao.lan/osg/COM/_layouts/15/DocIdRedir.aspx?ID=WXTAS5ZCFHPA-1237-122</Url>
      <Description>WXTAS5ZCFHPA-1237-122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415DB041069498E5028C54011C177" ma:contentTypeVersion="1" ma:contentTypeDescription="Create a new document." ma:contentTypeScope="" ma:versionID="25aad04f76d923cff1873a9221965cdf">
  <xsd:schema xmlns:xsd="http://www.w3.org/2001/XMLSchema" xmlns:xs="http://www.w3.org/2001/XMLSchema" xmlns:p="http://schemas.microsoft.com/office/2006/metadata/properties" xmlns:ns2="7b0ce932-0cfe-456f-8102-1a6bc8116a95" targetNamespace="http://schemas.microsoft.com/office/2006/metadata/properties" ma:root="true" ma:fieldsID="d189badd3c57ce00945aad306510860a" ns2:_="">
    <xsd:import namespace="7b0ce932-0cfe-456f-8102-1a6bc8116a9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ce932-0cfe-456f-8102-1a6bc8116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3D26481-8078-4DCD-9287-41933E896AA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7b0ce932-0cfe-456f-8102-1a6bc8116a9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0DF77FE-4B2C-4FA3-A025-559A6B8FB3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E3F22F-B006-4834-9728-180D9789D5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0ce932-0cfe-456f-8102-1a6bc8116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72571D8-51D2-4EE1-A219-AC78022CD2E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11720</TotalTime>
  <Words>1899</Words>
  <Application>Microsoft Office PowerPoint</Application>
  <PresentationFormat>Custom</PresentationFormat>
  <Paragraphs>375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I.C.A.O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Philbin, Anthony</dc:creator>
  <cp:lastModifiedBy>Jung, Hyuntae</cp:lastModifiedBy>
  <cp:revision>1034</cp:revision>
  <dcterms:created xsi:type="dcterms:W3CDTF">2013-08-20T15:49:37Z</dcterms:created>
  <dcterms:modified xsi:type="dcterms:W3CDTF">2018-06-28T12:13:23Z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</vt:r8>
  </property>
  <property fmtid="{D5CDD505-2E9C-101B-9397-08002B2CF9AE}" pid="3" name="ContentTypeId">
    <vt:lpwstr>0x010100DE5415DB041069498E5028C54011C177</vt:lpwstr>
  </property>
  <property fmtid="{D5CDD505-2E9C-101B-9397-08002B2CF9AE}" pid="4" name="_dlc_DocIdItemGuid">
    <vt:lpwstr>0c804392-9492-4233-9290-9250de918b43</vt:lpwstr>
  </property>
</Properties>
</file>